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media/media1.mpeg" ContentType="video/unknown"/>
  <Override PartName="/ppt/media/media2.mpeg"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Hi everyone, </a:t>
            </a:r>
          </a:p>
          <a:p>
            <a:pPr/>
            <a:r>
              <a:t>I am Purva Pruthi. I am going to talk about our work on “Structure Mapping for Transferability of Causal Models”. This is joint work with Xiaoyu Lu, Javier Gonzalez and Madalina Fiterau.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lvl1pPr marL="407458" indent="-407458">
              <a:buSzPct val="100000"/>
              <a:buAutoNum type="arabicParenBoth" startAt="1"/>
            </a:lvl1pPr>
          </a:lstStyle>
          <a:p>
            <a:pPr/>
            <a:r>
              <a:t>This is still a work in progress. There are many interesting future directions for this work including learning distributed representations for attributes using neural-network based visual reasoning modules and extending it to environments with continuous state and action spaces.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marL="407458" indent="-407458">
              <a:buSzPct val="100000"/>
              <a:buAutoNum type="arabicPeriod" startAt="1"/>
            </a:pPr>
            <a:r>
              <a:t>Causal Knowledge plays a crucial role in every-day decision making. We construct rich causal models of objects around us and use them to transfer our knowledge to objects which behave similarly. For example, to open a door, if we have used a door knob and later if we interact with a door handle, we will categorize these differently looking objects in the same category based on their causal property which is to open the door. </a:t>
            </a:r>
          </a:p>
          <a:p>
            <a:pPr marL="407458" indent="-407458">
              <a:buSzPct val="100000"/>
              <a:buAutoNum type="arabicPeriod" startAt="1"/>
            </a:pPr>
            <a:r>
              <a:t>In this work, we focus on learning an explicit causal dynamics model which provides an advantage of re-using causal knowledge to transfer to the variations of the environment. </a:t>
            </a:r>
          </a:p>
          <a:p>
            <a:pPr marL="407458" indent="-407458">
              <a:buSzPct val="100000"/>
              <a:buAutoNum type="arabicPeriod" startAt="1"/>
            </a:pPr>
            <a:r>
              <a:t>We also use object-oriented representation which provides an efficient way of modeling an environment.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We use grid world based toy environment called “Triggers”  for POC of our approach. The basic idea is for the agent to collect all the keys before opening each lock. Working of the environment is demonstrated in this animation. In target environment, underlying causal dynamics of the two environments remain the same while perceptual features (e.g. colors) of the objects are changed.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We make the following assumptions in our approach</a:t>
            </a:r>
          </a:p>
          <a:p>
            <a:pPr/>
            <a:r>
              <a:t>-  Source and Target environments have same causal dynamics model but different perceptual features. We simplified the difference in two environments for proof-of-concept.</a:t>
            </a:r>
          </a:p>
          <a:p>
            <a:pPr/>
            <a:r>
              <a:t>- Environments are discrete and deterministic. This is to facilitate accurate learning of causal structures using score-based sl algorithm.</a:t>
            </a:r>
          </a:p>
          <a:p>
            <a:pPr/>
            <a:r>
              <a:t>- In source environment, agent can experiment with the environment by taking random actions while experiments in target environment are limited. The goal is to learn near-perfect causal model and re-use the it in the target environment. </a:t>
            </a:r>
          </a:p>
          <a:p>
            <a:pPr/>
            <a:r>
              <a:t>- Object-oriented representation is learned from visual-object reasoning modules in an unsupervised manner and is already provided to us, as our focus is more on structure learning rather than object detection.</a:t>
            </a:r>
          </a:p>
          <a:p>
            <a:pPr/>
          </a:p>
          <a:p>
            <a:pPr marL="279400" indent="-279400">
              <a:buSzPct val="123000"/>
              <a:buChar char="-"/>
            </a:pPr>
            <a:r>
              <a:t>Transfer knowledge from source environment to the target environment with minimal possible interventions in target environment </a:t>
            </a:r>
            <a:br/>
            <a:r>
              <a:t>and learn an optimal policy for target.</a:t>
            </a:r>
            <a: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Our approach can be summarized in this flow chart. </a:t>
            </a:r>
          </a:p>
          <a:p>
            <a:pPr marL="407458" indent="-407458">
              <a:buSzPct val="100000"/>
              <a:buAutoNum type="arabicParenBoth" startAt="1"/>
            </a:pPr>
            <a:r>
              <a:t>Obtain object-oriented representation for the environment. In figure (a), we represent each object by its x,y position and color. We collect data from source environment by taking random actions. Using structure learning module, we learn causal structure for each action. Two sided arrows represent spatial relationship between the xy —position of agent and its nbrs. The most important causal dependency is between color of up nor and future x-pos of agent and future reward. </a:t>
            </a:r>
          </a:p>
          <a:p>
            <a:pPr marL="407458" indent="-407458">
              <a:buSzPct val="100000"/>
              <a:buAutoNum type="arabicParenBoth" startAt="1"/>
            </a:pPr>
            <a:r>
              <a:t>In target environment, we don’t learn explicitly the structure. Instead, we use structure mapping algorithm to transfer causal knowledge.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-To learn the structure from state-transition pairs, we use continuous optimization for structure learning techniques developed by Jheng et al. Overall idea is to use score-based structure learning algorithm and encode the acyclicity constraint for DAGs as a continuous function which allows efficient search mechanism in the space of DAGs. </a:t>
            </a:r>
          </a:p>
          <a:p>
            <a:pPr/>
            <a:r>
              <a:t>- We assume that the dependencies encoded by DAG represent direct causal dependencies. This assumption is reasonable in our context because we discover the causal graph by performing interventions (random policy) in the environment rather than by using observational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In our structure mapping algorithm. We start with the learnt causal structure from source environment. We take limited number of random actions in the target environment, Wherever the prediction of dynamics model goes wrong, we map the attributes of objects in those instances to the objects in source environment with same transition parameters. The idea is to categorize objects in the same group if causal behaviors are the same. We then predict the state transitions using mapped attributes.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marL="407458" indent="-407458">
              <a:buSzPct val="100000"/>
              <a:buAutoNum type="arabicParenBoth" startAt="1"/>
            </a:pPr>
            <a:r>
              <a:t>The key insight from the learned structure is the relationship between future reward and number of keys present in the environment., color of the ‘UP’ neighbor. Also next x- position of agent is dependent on the color of the up neighbor, as we expected. </a:t>
            </a:r>
          </a:p>
          <a:p>
            <a:pPr marL="407458" indent="-407458">
              <a:buSzPct val="100000"/>
              <a:buAutoNum type="arabicParenBoth" startAt="1"/>
            </a:pPr>
            <a:r>
              <a:t>Other dependencies which are captured are the spatial relationships between the agent’s x-y position and the neighbors. </a:t>
            </a:r>
          </a:p>
          <a:p>
            <a:pPr marL="407458" indent="-407458">
              <a:buSzPct val="100000"/>
              <a:buAutoNum type="arabicParenBoth" startAt="1"/>
            </a:pPr>
            <a:r>
              <a:t>Similar adjacency matrix are learned for the other actions.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This graph shows the performance results using causal model based planning compared to using purely model based approach DQN. We can observe the similar performance of the two models while causal model based planning requires 50% less number of interventions with the environment.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13"/>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14"/>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15"/>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13"/>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13"/>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14"/>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mailto:ppruthi@umass.edu" TargetMode="External"/><Relationship Id="rId3" Type="http://schemas.openxmlformats.org/officeDocument/2006/relationships/hyperlink" Target="mailto:luxiaoyu@amazon.com" TargetMode="External"/><Relationship Id="rId4" Type="http://schemas.openxmlformats.org/officeDocument/2006/relationships/hyperlink" Target="mailto:gonzalez.Javier@microsoft.com" TargetMode="External"/><Relationship Id="rId5" Type="http://schemas.openxmlformats.org/officeDocument/2006/relationships/hyperlink" Target="mailto:mfiterau@cs.umass.edu"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video" Target="../media/media1.mpeg"/><Relationship Id="rId4" Type="http://schemas.microsoft.com/office/2007/relationships/media" Target="../media/media1.mpeg"/><Relationship Id="rId5" Type="http://schemas.openxmlformats.org/officeDocument/2006/relationships/image" Target="../media/image5.png"/><Relationship Id="rId6" Type="http://schemas.openxmlformats.org/officeDocument/2006/relationships/video" Target="../media/media2.mpeg"/><Relationship Id="rId7" Type="http://schemas.microsoft.com/office/2007/relationships/media" Target="../media/media2.mpeg"/><Relationship Id="rId8"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CML 2020 workshop on Inductive Biases, Invariances and Generalization in RL (BIG)"/>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marL="243840" indent="243840" algn="ctr" defTabSz="182880">
              <a:lnSpc>
                <a:spcPts val="3500"/>
              </a:lnSpc>
              <a:defRPr b="0" sz="2400">
                <a:solidFill>
                  <a:srgbClr val="434343"/>
                </a:solidFill>
                <a:latin typeface="Avenir Book Oblique"/>
                <a:ea typeface="Avenir Book Oblique"/>
                <a:cs typeface="Avenir Book Oblique"/>
                <a:sym typeface="Avenir Book Oblique"/>
              </a:defRPr>
            </a:lvl1pPr>
          </a:lstStyle>
          <a:p>
            <a:pPr/>
            <a:r>
              <a:t>ICML 2020 workshop on Inductive Biases, Invariances and Generalization in RL (BIG)</a:t>
            </a:r>
            <a:endParaRPr>
              <a:solidFill>
                <a:srgbClr val="000000"/>
              </a:solidFill>
            </a:endParaRPr>
          </a:p>
        </p:txBody>
      </p:sp>
      <p:sp>
        <p:nvSpPr>
          <p:cNvPr id="152" name="Structure Mapping for Transferability of Causal Models"/>
          <p:cNvSpPr txBox="1"/>
          <p:nvPr>
            <p:ph type="ctrTitle"/>
          </p:nvPr>
        </p:nvSpPr>
        <p:spPr>
          <a:prstGeom prst="rect">
            <a:avLst/>
          </a:prstGeom>
        </p:spPr>
        <p:txBody>
          <a:bodyPr/>
          <a:lstStyle>
            <a:lvl1pPr algn="ctr" defTabSz="457200">
              <a:lnSpc>
                <a:spcPct val="100000"/>
              </a:lnSpc>
              <a:defRPr b="0" spc="0" sz="7000">
                <a:solidFill>
                  <a:srgbClr val="434343"/>
                </a:solidFill>
                <a:latin typeface="Avenir Heavy"/>
                <a:ea typeface="Avenir Heavy"/>
                <a:cs typeface="Avenir Heavy"/>
                <a:sym typeface="Avenir Heavy"/>
              </a:defRPr>
            </a:lvl1pPr>
          </a:lstStyle>
          <a:p>
            <a:pPr/>
            <a:r>
              <a:t>Structure Mapping for Transferability of Causal Models</a:t>
            </a:r>
          </a:p>
        </p:txBody>
      </p:sp>
      <p:sp>
        <p:nvSpPr>
          <p:cNvPr id="153" name="Purva Pruthi…"/>
          <p:cNvSpPr txBox="1"/>
          <p:nvPr>
            <p:ph type="subTitle" sz="quarter" idx="1"/>
          </p:nvPr>
        </p:nvSpPr>
        <p:spPr>
          <a:xfrm>
            <a:off x="4322488" y="7891907"/>
            <a:ext cx="15739024" cy="2673491"/>
          </a:xfrm>
          <a:prstGeom prst="rect">
            <a:avLst/>
          </a:prstGeom>
        </p:spPr>
        <p:txBody>
          <a:bodyPr numCol="4" spcCol="786951"/>
          <a:lstStyle/>
          <a:p>
            <a:pPr algn="ctr" defTabSz="370331">
              <a:defRPr b="0" sz="2835">
                <a:solidFill>
                  <a:srgbClr val="434343"/>
                </a:solidFill>
                <a:latin typeface="Avenir Heavy"/>
                <a:ea typeface="Avenir Heavy"/>
                <a:cs typeface="Avenir Heavy"/>
                <a:sym typeface="Avenir Heavy"/>
              </a:defRPr>
            </a:pPr>
            <a:r>
              <a:t>Purva Pruthi</a:t>
            </a:r>
          </a:p>
          <a:p>
            <a:pPr algn="ctr" defTabSz="370331">
              <a:defRPr b="0" sz="2430">
                <a:solidFill>
                  <a:srgbClr val="434343"/>
                </a:solidFill>
                <a:latin typeface="Avenir Book Oblique"/>
                <a:ea typeface="Avenir Book Oblique"/>
                <a:cs typeface="Avenir Book Oblique"/>
                <a:sym typeface="Avenir Book Oblique"/>
              </a:defRPr>
            </a:pPr>
            <a:r>
              <a:t>University of Massachusetts Amherst</a:t>
            </a:r>
          </a:p>
          <a:p>
            <a:pPr algn="ctr" defTabSz="370331">
              <a:defRPr b="0" sz="2430">
                <a:solidFill>
                  <a:srgbClr val="434343"/>
                </a:solidFill>
                <a:latin typeface="Avenir Book Oblique"/>
                <a:ea typeface="Avenir Book Oblique"/>
                <a:cs typeface="Avenir Book Oblique"/>
                <a:sym typeface="Avenir Book Oblique"/>
              </a:defRPr>
            </a:pPr>
            <a:r>
              <a:t>ppruthi@umass.edu</a:t>
            </a:r>
          </a:p>
          <a:p>
            <a:pPr algn="ctr" defTabSz="370331">
              <a:defRPr b="0" i="1" sz="2835">
                <a:solidFill>
                  <a:srgbClr val="434343"/>
                </a:solidFill>
                <a:latin typeface="Avenir Heavy"/>
                <a:ea typeface="Avenir Heavy"/>
                <a:cs typeface="Avenir Heavy"/>
                <a:sym typeface="Avenir Heavy"/>
              </a:defRPr>
            </a:pPr>
          </a:p>
          <a:p>
            <a:pPr algn="ctr" defTabSz="370331">
              <a:defRPr b="0" i="1" sz="2835">
                <a:solidFill>
                  <a:srgbClr val="434343"/>
                </a:solidFill>
                <a:latin typeface="Avenir Heavy"/>
                <a:ea typeface="Avenir Heavy"/>
                <a:cs typeface="Avenir Heavy"/>
                <a:sym typeface="Avenir Heavy"/>
              </a:defRPr>
            </a:pPr>
            <a:r>
              <a:rPr i="0"/>
              <a:t>Xiaoyu  Lu</a:t>
            </a:r>
            <a:r>
              <a:t> </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r>
              <a:t> Amazon </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r>
              <a:t>Cambridge, UK</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r>
              <a:t>luxiaoyu@amazon.com</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p>
          <a:p>
            <a:pPr lvl="4" algn="ctr" defTabSz="370331">
              <a:defRPr b="0" i="1" sz="2835">
                <a:solidFill>
                  <a:srgbClr val="434343"/>
                </a:solidFill>
                <a:latin typeface="Avenir Heavy"/>
                <a:ea typeface="Avenir Heavy"/>
                <a:cs typeface="Avenir Heavy"/>
                <a:sym typeface="Avenir Heavy"/>
              </a:defRPr>
            </a:pPr>
            <a:r>
              <a:rPr i="0"/>
              <a:t>Javier González</a:t>
            </a:r>
            <a:r>
              <a:t> </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r>
              <a:t>Microsoft </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r>
              <a:t>Cambridge, UK</a:t>
            </a:r>
            <a:br/>
            <a:r>
              <a:t>Gonzalez.Javier@microsoft.com</a:t>
            </a:r>
          </a:p>
          <a:p>
            <a:pPr lvl="5" marL="0" indent="0" algn="ctr" defTabSz="370331">
              <a:lnSpc>
                <a:spcPct val="100000"/>
              </a:lnSpc>
              <a:spcBef>
                <a:spcPts val="0"/>
              </a:spcBef>
              <a:buSzTx/>
              <a:buNone/>
              <a:defRPr sz="2430">
                <a:solidFill>
                  <a:srgbClr val="434343"/>
                </a:solidFill>
                <a:latin typeface="Avenir Book Oblique"/>
                <a:ea typeface="Avenir Book Oblique"/>
                <a:cs typeface="Avenir Book Oblique"/>
                <a:sym typeface="Avenir Book Oblique"/>
              </a:defRPr>
            </a:pPr>
          </a:p>
          <a:p>
            <a:pPr lvl="5" marL="0" indent="0" algn="ctr" defTabSz="370331">
              <a:lnSpc>
                <a:spcPct val="100000"/>
              </a:lnSpc>
              <a:spcBef>
                <a:spcPts val="0"/>
              </a:spcBef>
              <a:buSzTx/>
              <a:buNone/>
              <a:defRPr i="1" sz="2835">
                <a:solidFill>
                  <a:srgbClr val="434343"/>
                </a:solidFill>
                <a:latin typeface="Avenir Heavy"/>
                <a:ea typeface="Avenir Heavy"/>
                <a:cs typeface="Avenir Heavy"/>
                <a:sym typeface="Avenir Heavy"/>
              </a:defRPr>
            </a:pPr>
            <a:r>
              <a:rPr i="0"/>
              <a:t>Madalina Fiterau	</a:t>
            </a:r>
            <a:endParaRPr i="0"/>
          </a:p>
          <a:p>
            <a:pPr lvl="4" algn="ctr" defTabSz="370331">
              <a:defRPr b="0" sz="2430">
                <a:solidFill>
                  <a:srgbClr val="434343"/>
                </a:solidFill>
                <a:latin typeface="Avenir Book Oblique"/>
                <a:ea typeface="Avenir Book Oblique"/>
                <a:cs typeface="Avenir Book Oblique"/>
                <a:sym typeface="Avenir Book Oblique"/>
              </a:defRPr>
            </a:pPr>
            <a:r>
              <a:t>University of Massachusetts</a:t>
            </a:r>
          </a:p>
          <a:p>
            <a:pPr lvl="4" algn="ctr" defTabSz="370331">
              <a:defRPr b="0" sz="2430">
                <a:solidFill>
                  <a:srgbClr val="434343"/>
                </a:solidFill>
                <a:latin typeface="Avenir Book Oblique"/>
                <a:ea typeface="Avenir Book Oblique"/>
                <a:cs typeface="Avenir Book Oblique"/>
                <a:sym typeface="Avenir Book Oblique"/>
              </a:defRPr>
            </a:pPr>
            <a:r>
              <a:t>Amherst	</a:t>
            </a:r>
          </a:p>
          <a:p>
            <a:pPr lvl="4" algn="ctr" defTabSz="370331">
              <a:defRPr b="0" sz="2430">
                <a:solidFill>
                  <a:srgbClr val="434343"/>
                </a:solidFill>
                <a:latin typeface="Avenir Book Oblique"/>
                <a:ea typeface="Avenir Book Oblique"/>
                <a:cs typeface="Avenir Book Oblique"/>
                <a:sym typeface="Avenir Book Oblique"/>
              </a:defRPr>
            </a:pPr>
            <a:r>
              <a:t>mfiterau@cs.umass.edu</a:t>
            </a:r>
            <a:r>
              <a:rPr>
                <a:latin typeface="Avenir Book"/>
                <a:ea typeface="Avenir Book"/>
                <a:cs typeface="Avenir Book"/>
                <a:sym typeface="Avenir Book"/>
              </a:rPr>
              <a:t>	</a:t>
            </a:r>
          </a:p>
        </p:txBody>
      </p:sp>
      <p:pic>
        <p:nvPicPr>
          <p:cNvPr id="154" name="1200px-University_of_Massachusetts_Amherst_seal.svg.png" descr="1200px-University_of_Massachusetts_Amherst_seal.svg.png"/>
          <p:cNvPicPr>
            <a:picLocks noChangeAspect="1"/>
          </p:cNvPicPr>
          <p:nvPr/>
        </p:nvPicPr>
        <p:blipFill>
          <a:blip r:embed="rId3">
            <a:extLst/>
          </a:blip>
          <a:stretch>
            <a:fillRect/>
          </a:stretch>
        </p:blipFill>
        <p:spPr>
          <a:xfrm>
            <a:off x="1840598" y="576043"/>
            <a:ext cx="3130783" cy="3130783"/>
          </a:xfrm>
          <a:prstGeom prst="rect">
            <a:avLst/>
          </a:prstGeom>
          <a:ln w="12700">
            <a:miter lim="400000"/>
          </a:ln>
        </p:spPr>
      </p:pic>
      <p:pic>
        <p:nvPicPr>
          <p:cNvPr id="155" name="amazon-logo-png-4.png" descr="amazon-logo-png-4.png"/>
          <p:cNvPicPr>
            <a:picLocks noChangeAspect="1"/>
          </p:cNvPicPr>
          <p:nvPr/>
        </p:nvPicPr>
        <p:blipFill>
          <a:blip r:embed="rId4">
            <a:extLst/>
          </a:blip>
          <a:srcRect l="0" t="0" r="0" b="0"/>
          <a:stretch>
            <a:fillRect/>
          </a:stretch>
        </p:blipFill>
        <p:spPr>
          <a:xfrm>
            <a:off x="18831173" y="1531834"/>
            <a:ext cx="4047428" cy="1219288"/>
          </a:xfrm>
          <a:prstGeom prst="rect">
            <a:avLst/>
          </a:prstGeom>
          <a:ln w="12700">
            <a:miter lim="400000"/>
          </a:ln>
        </p:spPr>
      </p:pic>
      <p:pic>
        <p:nvPicPr>
          <p:cNvPr id="156" name="Slide1.png" descr="Slide1.png"/>
          <p:cNvPicPr>
            <a:picLocks noChangeAspect="1"/>
          </p:cNvPicPr>
          <p:nvPr/>
        </p:nvPicPr>
        <p:blipFill>
          <a:blip r:embed="rId5">
            <a:extLst/>
          </a:blip>
          <a:stretch>
            <a:fillRect/>
          </a:stretch>
        </p:blipFill>
        <p:spPr>
          <a:xfrm>
            <a:off x="11911313" y="915300"/>
            <a:ext cx="5182397" cy="2332080"/>
          </a:xfrm>
          <a:prstGeom prst="rect">
            <a:avLst/>
          </a:prstGeom>
          <a:ln w="12700">
            <a:miter lim="400000"/>
          </a:ln>
        </p:spPr>
      </p:pic>
      <p:pic>
        <p:nvPicPr>
          <p:cNvPr id="157" name="logoCS.gif" descr="logoCS.gif"/>
          <p:cNvPicPr>
            <a:picLocks noChangeAspect="1"/>
          </p:cNvPicPr>
          <p:nvPr/>
        </p:nvPicPr>
        <p:blipFill>
          <a:blip r:embed="rId6">
            <a:extLst/>
          </a:blip>
          <a:stretch>
            <a:fillRect/>
          </a:stretch>
        </p:blipFill>
        <p:spPr>
          <a:xfrm>
            <a:off x="6875956" y="1411459"/>
            <a:ext cx="3130783" cy="14599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Future Work"/>
          <p:cNvSpPr txBox="1"/>
          <p:nvPr>
            <p:ph type="title"/>
          </p:nvPr>
        </p:nvSpPr>
        <p:spPr>
          <a:prstGeom prst="rect">
            <a:avLst/>
          </a:prstGeom>
        </p:spPr>
        <p:txBody>
          <a:bodyPr/>
          <a:lstStyle>
            <a:lvl1pPr>
              <a:defRPr b="0" spc="-140" sz="7000">
                <a:latin typeface="Avenir Heavy"/>
                <a:ea typeface="Avenir Heavy"/>
                <a:cs typeface="Avenir Heavy"/>
                <a:sym typeface="Avenir Heavy"/>
              </a:defRPr>
            </a:lvl1pPr>
          </a:lstStyle>
          <a:p>
            <a:pPr/>
            <a:r>
              <a:t>Future Work</a:t>
            </a:r>
          </a:p>
        </p:txBody>
      </p:sp>
      <p:sp>
        <p:nvSpPr>
          <p:cNvPr id="238" name="Conclusion and Discussion"/>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Conclusion and Discussion</a:t>
            </a:r>
          </a:p>
        </p:txBody>
      </p:sp>
      <p:sp>
        <p:nvSpPr>
          <p:cNvPr id="239" name="Evaluate of structure mapping in real-world environments.…"/>
          <p:cNvSpPr txBox="1"/>
          <p:nvPr>
            <p:ph type="body" idx="1"/>
          </p:nvPr>
        </p:nvSpPr>
        <p:spPr>
          <a:xfrm>
            <a:off x="1206500" y="4248504"/>
            <a:ext cx="22813118" cy="8256012"/>
          </a:xfrm>
          <a:prstGeom prst="rect">
            <a:avLst/>
          </a:prstGeom>
        </p:spPr>
        <p:txBody>
          <a:bodyPr/>
          <a:lstStyle/>
          <a:p>
            <a:pPr>
              <a:defRPr>
                <a:latin typeface="Avenir Book"/>
                <a:ea typeface="Avenir Book"/>
                <a:cs typeface="Avenir Book"/>
                <a:sym typeface="Avenir Book"/>
              </a:defRPr>
            </a:pPr>
            <a:r>
              <a:t>Evaluate of structure mapping in real-world environments.</a:t>
            </a:r>
          </a:p>
          <a:p>
            <a:pPr>
              <a:defRPr>
                <a:latin typeface="Avenir Book"/>
                <a:ea typeface="Avenir Book"/>
                <a:cs typeface="Avenir Book"/>
                <a:sym typeface="Avenir Book"/>
              </a:defRPr>
            </a:pPr>
            <a:r>
              <a:t>Learn object-oriented representation for complex domains.</a:t>
            </a:r>
          </a:p>
          <a:p>
            <a:pPr>
              <a:defRPr>
                <a:latin typeface="Avenir Book"/>
                <a:ea typeface="Avenir Book"/>
                <a:cs typeface="Avenir Book"/>
                <a:sym typeface="Avenir Book"/>
              </a:defRPr>
            </a:pPr>
            <a:r>
              <a:t>Learn distributed representations (e.g. deep embeddings) for attributes. </a:t>
            </a:r>
          </a:p>
          <a:p>
            <a:pPr>
              <a:defRPr>
                <a:latin typeface="Avenir Book"/>
                <a:ea typeface="Avenir Book"/>
                <a:cs typeface="Avenir Book"/>
                <a:sym typeface="Avenir Book"/>
              </a:defRPr>
            </a:pPr>
            <a:r>
              <a:t>Extend to environments with continuous state and action spaces.</a:t>
            </a:r>
          </a:p>
          <a:p>
            <a:pPr>
              <a:defRPr>
                <a:latin typeface="Avenir Book"/>
                <a:ea typeface="Avenir Book"/>
                <a:cs typeface="Avenir Book"/>
                <a:sym typeface="Avenir Book"/>
              </a:defRPr>
            </a:pPr>
            <a:r>
              <a:t>Limit the number of interventions and use of largely available observational data.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hank You!"/>
          <p:cNvSpPr txBox="1"/>
          <p:nvPr/>
        </p:nvSpPr>
        <p:spPr>
          <a:xfrm>
            <a:off x="9658857" y="6115050"/>
            <a:ext cx="5066285" cy="1485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atin typeface="Avenir Book"/>
                <a:ea typeface="Avenir Book"/>
                <a:cs typeface="Avenir Book"/>
                <a:sym typeface="Avenir Book"/>
              </a:defRPr>
            </a:lvl1pPr>
          </a:lstStyle>
          <a:p>
            <a:pPr/>
            <a:r>
              <a:t>Thank You!</a:t>
            </a:r>
          </a:p>
        </p:txBody>
      </p:sp>
      <p:sp>
        <p:nvSpPr>
          <p:cNvPr id="244" name="Purva Pruthi…"/>
          <p:cNvSpPr txBox="1"/>
          <p:nvPr>
            <p:ph type="body" sz="quarter" idx="4294967295"/>
          </p:nvPr>
        </p:nvSpPr>
        <p:spPr>
          <a:xfrm>
            <a:off x="4322488" y="7788622"/>
            <a:ext cx="16255122" cy="2776776"/>
          </a:xfrm>
          <a:prstGeom prst="rect">
            <a:avLst/>
          </a:prstGeom>
        </p:spPr>
        <p:txBody>
          <a:bodyPr numCol="4" spcCol="812756"/>
          <a:lstStyle/>
          <a:p>
            <a:pPr marL="0" indent="0" algn="ctr" defTabSz="457200">
              <a:lnSpc>
                <a:spcPct val="100000"/>
              </a:lnSpc>
              <a:spcBef>
                <a:spcPts val="0"/>
              </a:spcBef>
              <a:buSzTx/>
              <a:buNone/>
              <a:defRPr sz="3000">
                <a:solidFill>
                  <a:srgbClr val="434343"/>
                </a:solidFill>
                <a:latin typeface="Avenir Heavy"/>
                <a:ea typeface="Avenir Heavy"/>
                <a:cs typeface="Avenir Heavy"/>
                <a:sym typeface="Avenir Heavy"/>
              </a:defRPr>
            </a:pPr>
            <a:r>
              <a:t>Purva Pruthi</a:t>
            </a:r>
          </a:p>
          <a:p>
            <a:pPr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r>
              <a:rPr u="sng">
                <a:hlinkClick r:id="rId2" invalidUrl="" action="" tgtFrame="" tooltip="" history="1" highlightClick="0" endSnd="0"/>
              </a:rPr>
              <a:t>ppruthi@umass.edu</a:t>
            </a:r>
          </a:p>
          <a:p>
            <a:pPr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p>
          <a:p>
            <a:pPr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p>
          <a:p>
            <a:pPr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p>
          <a:p>
            <a:pPr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r>
              <a:rPr i="0"/>
              <a:t>Xiaoyu  Lu</a:t>
            </a:r>
            <a:r>
              <a:t> </a:t>
            </a:r>
          </a:p>
          <a:p>
            <a:pPr lvl="5"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r>
              <a:rPr u="sng">
                <a:hlinkClick r:id="rId3" invalidUrl="" action="" tgtFrame="" tooltip="" history="1" highlightClick="0" endSnd="0"/>
              </a:rPr>
              <a:t>luxiaoyu@amazon.com</a:t>
            </a:r>
            <a:r>
              <a:t> </a:t>
            </a:r>
          </a:p>
          <a:p>
            <a:pPr lvl="5"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p>
          <a:p>
            <a:pPr lvl="4"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p>
          <a:p>
            <a:pPr lvl="4"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r>
              <a:rPr i="0"/>
              <a:t>Javier González</a:t>
            </a:r>
            <a:r>
              <a:t> </a:t>
            </a:r>
          </a:p>
          <a:p>
            <a:pPr lvl="5"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r>
              <a:rPr u="sng">
                <a:hlinkClick r:id="rId4" invalidUrl="" action="" tgtFrame="" tooltip="" history="1" highlightClick="0" endSnd="0"/>
              </a:rPr>
              <a:t>Gonzalez.Javier@microsoft.com</a:t>
            </a:r>
            <a:r>
              <a:t> </a:t>
            </a:r>
          </a:p>
          <a:p>
            <a:pPr lvl="5"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p>
          <a:p>
            <a:pPr lvl="5"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p>
          <a:p>
            <a:pPr lvl="5" marL="0" indent="0" algn="ctr" defTabSz="457200">
              <a:lnSpc>
                <a:spcPct val="100000"/>
              </a:lnSpc>
              <a:spcBef>
                <a:spcPts val="0"/>
              </a:spcBef>
              <a:buSzTx/>
              <a:buNone/>
              <a:defRPr i="1" sz="3000">
                <a:solidFill>
                  <a:srgbClr val="434343"/>
                </a:solidFill>
                <a:latin typeface="Avenir Heavy"/>
                <a:ea typeface="Avenir Heavy"/>
                <a:cs typeface="Avenir Heavy"/>
                <a:sym typeface="Avenir Heavy"/>
              </a:defRPr>
            </a:pPr>
            <a:r>
              <a:rPr i="0"/>
              <a:t>Madalina Fiterau	</a:t>
            </a:r>
            <a:endParaRPr i="0"/>
          </a:p>
          <a:p>
            <a:pPr lvl="4" marL="0" indent="0" algn="ctr" defTabSz="457200">
              <a:lnSpc>
                <a:spcPct val="100000"/>
              </a:lnSpc>
              <a:spcBef>
                <a:spcPts val="0"/>
              </a:spcBef>
              <a:buSzTx/>
              <a:buNone/>
              <a:defRPr sz="3000">
                <a:solidFill>
                  <a:srgbClr val="434343"/>
                </a:solidFill>
                <a:latin typeface="Avenir Book Oblique"/>
                <a:ea typeface="Avenir Book Oblique"/>
                <a:cs typeface="Avenir Book Oblique"/>
                <a:sym typeface="Avenir Book Oblique"/>
              </a:defRPr>
            </a:pPr>
            <a:r>
              <a:rPr u="sng">
                <a:hlinkClick r:id="rId5" invalidUrl="" action="" tgtFrame="" tooltip="" history="1" highlightClick="0" endSnd="0"/>
              </a:rPr>
              <a:t>mfiterau@cs.umass.edu</a:t>
            </a:r>
            <a:r>
              <a:t> </a:t>
            </a:r>
            <a:r>
              <a:rPr>
                <a:latin typeface="Avenir Book"/>
                <a:ea typeface="Avenir Book"/>
                <a:cs typeface="Avenir Book"/>
                <a:sym typeface="Avenir Book"/>
              </a:rP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Human beings use abstract causal concepts to transfer knowledge in similar domains [1].…"/>
          <p:cNvSpPr txBox="1"/>
          <p:nvPr>
            <p:ph type="body" sz="half" idx="1"/>
          </p:nvPr>
        </p:nvSpPr>
        <p:spPr>
          <a:xfrm>
            <a:off x="1203685" y="3616300"/>
            <a:ext cx="9779001" cy="8256630"/>
          </a:xfrm>
          <a:prstGeom prst="rect">
            <a:avLst/>
          </a:prstGeom>
        </p:spPr>
        <p:txBody>
          <a:bodyPr/>
          <a:lstStyle/>
          <a:p>
            <a:pPr>
              <a:lnSpc>
                <a:spcPct val="150000"/>
              </a:lnSpc>
              <a:defRPr sz="3000">
                <a:latin typeface="Avenir Book"/>
                <a:ea typeface="Avenir Book"/>
                <a:cs typeface="Avenir Book"/>
                <a:sym typeface="Avenir Book"/>
              </a:defRPr>
            </a:pPr>
            <a:r>
              <a:t>Human beings use </a:t>
            </a:r>
            <a:r>
              <a:rPr>
                <a:latin typeface="Avenir Heavy"/>
                <a:ea typeface="Avenir Heavy"/>
                <a:cs typeface="Avenir Heavy"/>
                <a:sym typeface="Avenir Heavy"/>
              </a:rPr>
              <a:t>abstract causal concepts</a:t>
            </a:r>
            <a:r>
              <a:t> to transfer knowledge in similar domains [1].</a:t>
            </a:r>
          </a:p>
          <a:p>
            <a:pPr>
              <a:lnSpc>
                <a:spcPct val="150000"/>
              </a:lnSpc>
              <a:defRPr sz="3000">
                <a:latin typeface="Avenir Book"/>
                <a:ea typeface="Avenir Book"/>
                <a:cs typeface="Avenir Book"/>
                <a:sym typeface="Avenir Book"/>
              </a:defRPr>
            </a:pPr>
            <a:r>
              <a:t>Learning of explicit </a:t>
            </a:r>
            <a:r>
              <a:rPr>
                <a:latin typeface="Avenir Heavy"/>
                <a:ea typeface="Avenir Heavy"/>
                <a:cs typeface="Avenir Heavy"/>
                <a:sym typeface="Avenir Heavy"/>
              </a:rPr>
              <a:t>causal dynamics model </a:t>
            </a:r>
            <a:r>
              <a:t>provides advantage of re-using the causal knowledge to </a:t>
            </a:r>
            <a:r>
              <a:rPr>
                <a:latin typeface="Avenir Heavy"/>
                <a:ea typeface="Avenir Heavy"/>
                <a:cs typeface="Avenir Heavy"/>
                <a:sym typeface="Avenir Heavy"/>
              </a:rPr>
              <a:t>transfer</a:t>
            </a:r>
            <a:r>
              <a:t> to the variations of the environment. </a:t>
            </a:r>
          </a:p>
          <a:p>
            <a:pPr>
              <a:lnSpc>
                <a:spcPct val="150000"/>
              </a:lnSpc>
              <a:defRPr sz="3000">
                <a:latin typeface="Avenir Book"/>
                <a:ea typeface="Avenir Book"/>
                <a:cs typeface="Avenir Book"/>
                <a:sym typeface="Avenir Book"/>
              </a:defRPr>
            </a:pPr>
            <a:r>
              <a:t>Object-oriented representation attributes effects of different objects to the object’s characteristics rather than it’s specific location in the state space [2].</a:t>
            </a:r>
          </a:p>
        </p:txBody>
      </p:sp>
      <p:sp>
        <p:nvSpPr>
          <p:cNvPr id="162" name="Reinforcement Learning and Causal Models"/>
          <p:cNvSpPr txBox="1"/>
          <p:nvPr>
            <p:ph type="title"/>
          </p:nvPr>
        </p:nvSpPr>
        <p:spPr>
          <a:xfrm>
            <a:off x="1206500" y="891475"/>
            <a:ext cx="21971000" cy="1444061"/>
          </a:xfrm>
          <a:prstGeom prst="rect">
            <a:avLst/>
          </a:prstGeom>
        </p:spPr>
        <p:txBody>
          <a:bodyPr/>
          <a:lstStyle>
            <a:lvl1pPr>
              <a:defRPr b="0" spc="-140" sz="7000">
                <a:latin typeface="Avenir Heavy"/>
                <a:ea typeface="Avenir Heavy"/>
                <a:cs typeface="Avenir Heavy"/>
                <a:sym typeface="Avenir Heavy"/>
              </a:defRPr>
            </a:lvl1pPr>
          </a:lstStyle>
          <a:p>
            <a:pPr/>
            <a:r>
              <a:t>Reinforcement Learning and Causal Models</a:t>
            </a:r>
          </a:p>
        </p:txBody>
      </p:sp>
      <p:sp>
        <p:nvSpPr>
          <p:cNvPr id="163" name="[1] Dolan, R. J. and Dayan, P. Goals and habits in the brain. Neuron, 80(2):312–325, 2013. [2] Diuk, C., Cohen, A., and Littman, M. L. An object-oriented representation for efficient reinforcement learning. In Proceedings of the 25th international confer"/>
          <p:cNvSpPr txBox="1"/>
          <p:nvPr/>
        </p:nvSpPr>
        <p:spPr>
          <a:xfrm>
            <a:off x="801566" y="12444258"/>
            <a:ext cx="22780868" cy="10867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000">
                <a:latin typeface="Futura"/>
                <a:ea typeface="Futura"/>
                <a:cs typeface="Futura"/>
                <a:sym typeface="Futura"/>
              </a:defRPr>
            </a:pPr>
            <a:r>
              <a:t>[</a:t>
            </a:r>
            <a:r>
              <a:rPr>
                <a:latin typeface="Avenir Book"/>
                <a:ea typeface="Avenir Book"/>
                <a:cs typeface="Avenir Book"/>
                <a:sym typeface="Avenir Book"/>
              </a:rPr>
              <a:t>1] Dolan, R. J. and Dayan, P. Goals and habits in the brain. Neuron, 80(2):312–325, 2013.</a:t>
            </a:r>
            <a:br>
              <a:rPr>
                <a:latin typeface="Avenir Book"/>
                <a:ea typeface="Avenir Book"/>
                <a:cs typeface="Avenir Book"/>
                <a:sym typeface="Avenir Book"/>
              </a:rPr>
            </a:br>
            <a:r>
              <a:rPr>
                <a:latin typeface="Avenir Book"/>
                <a:ea typeface="Avenir Book"/>
                <a:cs typeface="Avenir Book"/>
                <a:sym typeface="Avenir Book"/>
              </a:rPr>
              <a:t>[2] Diuk, C., Cohen, A., and Littman, M. L. An object-oriented representation for efficient reinforcement learning. In Proceedings of the 25th international conference on Machine Learning, pp. 240–247, 2008</a:t>
            </a:r>
          </a:p>
        </p:txBody>
      </p:sp>
      <p:sp>
        <p:nvSpPr>
          <p:cNvPr id="164" name="Role of Abstract Causal Knowledge"/>
          <p:cNvSpPr txBox="1"/>
          <p:nvPr/>
        </p:nvSpPr>
        <p:spPr>
          <a:xfrm>
            <a:off x="1206500" y="2508528"/>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sz="4000">
                <a:latin typeface="Avenir Heavy"/>
                <a:ea typeface="Avenir Heavy"/>
                <a:cs typeface="Avenir Heavy"/>
                <a:sym typeface="Avenir Heavy"/>
              </a:defRPr>
            </a:lvl1pPr>
          </a:lstStyle>
          <a:p>
            <a:pPr/>
            <a:r>
              <a:t>Role of Abstract Causal Knowledge</a:t>
            </a:r>
          </a:p>
        </p:txBody>
      </p:sp>
      <p:pic>
        <p:nvPicPr>
          <p:cNvPr id="165" name="door_knob.jpg" descr="door_knob.jpg"/>
          <p:cNvPicPr>
            <a:picLocks noChangeAspect="1"/>
          </p:cNvPicPr>
          <p:nvPr/>
        </p:nvPicPr>
        <p:blipFill>
          <a:blip r:embed="rId3">
            <a:extLst/>
          </a:blip>
          <a:stretch>
            <a:fillRect/>
          </a:stretch>
        </p:blipFill>
        <p:spPr>
          <a:xfrm>
            <a:off x="18159845" y="7296077"/>
            <a:ext cx="4571256" cy="4571257"/>
          </a:xfrm>
          <a:prstGeom prst="rect">
            <a:avLst/>
          </a:prstGeom>
          <a:ln w="12700">
            <a:miter lim="400000"/>
          </a:ln>
        </p:spPr>
      </p:pic>
      <p:pic>
        <p:nvPicPr>
          <p:cNvPr id="166" name="door_handle.jpg" descr="door_handle.jpg"/>
          <p:cNvPicPr>
            <a:picLocks noChangeAspect="1"/>
          </p:cNvPicPr>
          <p:nvPr/>
        </p:nvPicPr>
        <p:blipFill>
          <a:blip r:embed="rId4">
            <a:extLst/>
          </a:blip>
          <a:stretch>
            <a:fillRect/>
          </a:stretch>
        </p:blipFill>
        <p:spPr>
          <a:xfrm>
            <a:off x="12572210" y="2508528"/>
            <a:ext cx="4571257" cy="4571257"/>
          </a:xfrm>
          <a:prstGeom prst="rect">
            <a:avLst/>
          </a:prstGeom>
          <a:ln w="12700">
            <a:miter lim="400000"/>
          </a:ln>
        </p:spPr>
      </p:pic>
      <p:sp>
        <p:nvSpPr>
          <p:cNvPr id="167" name="Arrow 7"/>
          <p:cNvSpPr/>
          <p:nvPr/>
        </p:nvSpPr>
        <p:spPr>
          <a:xfrm>
            <a:off x="14327796" y="8011852"/>
            <a:ext cx="2114356" cy="2705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8" name="Arrow 7"/>
          <p:cNvSpPr/>
          <p:nvPr/>
        </p:nvSpPr>
        <p:spPr>
          <a:xfrm rot="10800000">
            <a:off x="18916571" y="3484587"/>
            <a:ext cx="2080519" cy="2662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oy Environment: Triggers [3]"/>
          <p:cNvSpPr txBox="1"/>
          <p:nvPr>
            <p:ph type="title"/>
          </p:nvPr>
        </p:nvSpPr>
        <p:spPr>
          <a:xfrm>
            <a:off x="1206500" y="1080445"/>
            <a:ext cx="21971000" cy="1434004"/>
          </a:xfrm>
          <a:prstGeom prst="rect">
            <a:avLst/>
          </a:prstGeom>
        </p:spPr>
        <p:txBody>
          <a:bodyPr/>
          <a:lstStyle>
            <a:lvl1pPr>
              <a:defRPr b="0" spc="-140" sz="7000">
                <a:latin typeface="Avenir Heavy"/>
                <a:ea typeface="Avenir Heavy"/>
                <a:cs typeface="Avenir Heavy"/>
                <a:sym typeface="Avenir Heavy"/>
              </a:defRPr>
            </a:lvl1pPr>
          </a:lstStyle>
          <a:p>
            <a:pPr/>
            <a:r>
              <a:t>Toy Environment: Triggers [3]</a:t>
            </a:r>
          </a:p>
        </p:txBody>
      </p:sp>
      <p:sp>
        <p:nvSpPr>
          <p:cNvPr id="173" name="Proof of Concept Environment"/>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defRPr b="0" sz="4000">
                <a:latin typeface="Avenir Heavy"/>
                <a:ea typeface="Avenir Heavy"/>
                <a:cs typeface="Avenir Heavy"/>
                <a:sym typeface="Avenir Heavy"/>
              </a:defRPr>
            </a:lvl1pPr>
          </a:lstStyle>
          <a:p>
            <a:pPr/>
            <a:r>
              <a:t>Proof of Concept Environment</a:t>
            </a:r>
          </a:p>
        </p:txBody>
      </p:sp>
      <p:sp>
        <p:nvSpPr>
          <p:cNvPr id="174" name="Figure 2 (a): Source Environment"/>
          <p:cNvSpPr txBox="1"/>
          <p:nvPr/>
        </p:nvSpPr>
        <p:spPr>
          <a:xfrm>
            <a:off x="3095960" y="10796858"/>
            <a:ext cx="564070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Avenir Book"/>
                <a:ea typeface="Avenir Book"/>
                <a:cs typeface="Avenir Book"/>
                <a:sym typeface="Avenir Book"/>
              </a:defRPr>
            </a:lvl1pPr>
          </a:lstStyle>
          <a:p>
            <a:pPr/>
            <a:r>
              <a:t>Figure 2 (a): Source Environment</a:t>
            </a:r>
          </a:p>
        </p:txBody>
      </p:sp>
      <p:sp>
        <p:nvSpPr>
          <p:cNvPr id="175" name="Figure 2 (b): Target Environment"/>
          <p:cNvSpPr txBox="1"/>
          <p:nvPr/>
        </p:nvSpPr>
        <p:spPr>
          <a:xfrm>
            <a:off x="14466036" y="10796858"/>
            <a:ext cx="557593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Avenir Book"/>
                <a:ea typeface="Avenir Book"/>
                <a:cs typeface="Avenir Book"/>
                <a:sym typeface="Avenir Book"/>
              </a:defRPr>
            </a:lvl1pPr>
          </a:lstStyle>
          <a:p>
            <a:pPr/>
            <a:r>
              <a:t>Figure 2 (b): Target Environment</a:t>
            </a:r>
          </a:p>
        </p:txBody>
      </p:sp>
      <p:sp>
        <p:nvSpPr>
          <p:cNvPr id="176" name="[3] Ferret, J., Marinier, R., Geist, M., and Pietquin, O. Self attentional credit assignment for transfer in reinforcement learning, 2019"/>
          <p:cNvSpPr txBox="1"/>
          <p:nvPr/>
        </p:nvSpPr>
        <p:spPr>
          <a:xfrm>
            <a:off x="577610" y="12367569"/>
            <a:ext cx="23354104"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0"/>
              </a:spcBef>
              <a:defRPr sz="2000">
                <a:latin typeface="Avenir Book"/>
                <a:ea typeface="Avenir Book"/>
                <a:cs typeface="Avenir Book"/>
                <a:sym typeface="Avenir Book"/>
              </a:defRPr>
            </a:lvl1pPr>
          </a:lstStyle>
          <a:p>
            <a:pPr/>
            <a:r>
              <a:t>[3] Ferret, J., Marinier, R., Geist, M., and Pietquin, O. Self attentional credit assignment for transfer in reinforcement learning, 2019</a:t>
            </a:r>
          </a:p>
        </p:txBody>
      </p:sp>
      <p:pic>
        <p:nvPicPr>
          <p:cNvPr id="177" name="source.mpeg" descr="source.mpeg"/>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338038" y="3393594"/>
            <a:ext cx="7042681" cy="7042680"/>
          </a:xfrm>
          <a:prstGeom prst="rect">
            <a:avLst/>
          </a:prstGeom>
          <a:ln w="12700">
            <a:miter lim="400000"/>
          </a:ln>
        </p:spPr>
      </p:pic>
      <p:pic>
        <p:nvPicPr>
          <p:cNvPr id="178" name="target.mpeg" descr="target.mpeg"/>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4109965" y="3336660"/>
            <a:ext cx="7042680" cy="704268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48000" fill="hold"/>
                                        <p:tgtEl>
                                          <p:spTgt spid="17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2048000"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177"/>
                </p:tgtEl>
              </p:cMediaNode>
            </p:video>
            <p:video fullScrn="0">
              <p:cMediaNode mute="0" showWhenStopped="1" numSld="1" vol="100000">
                <p:cTn id="12" fill="hold" display="0">
                  <p:stCondLst>
                    <p:cond delay="indefinite"/>
                  </p:stCondLst>
                </p:cTn>
                <p:tgtEl>
                  <p:spTgt spid="17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ausal Structure Mapping"/>
          <p:cNvSpPr txBox="1"/>
          <p:nvPr>
            <p:ph type="title"/>
          </p:nvPr>
        </p:nvSpPr>
        <p:spPr>
          <a:xfrm>
            <a:off x="1206500" y="1075219"/>
            <a:ext cx="21971000" cy="1437444"/>
          </a:xfrm>
          <a:prstGeom prst="rect">
            <a:avLst/>
          </a:prstGeom>
        </p:spPr>
        <p:txBody>
          <a:bodyPr/>
          <a:lstStyle/>
          <a:p>
            <a:pPr defTabSz="2218888">
              <a:defRPr b="0" spc="-154" sz="7735">
                <a:latin typeface="Avenir Heavy"/>
                <a:ea typeface="Avenir Heavy"/>
                <a:cs typeface="Avenir Heavy"/>
                <a:sym typeface="Avenir Heavy"/>
              </a:defRPr>
            </a:pPr>
            <a:r>
              <a:rPr spc="-127" sz="6370"/>
              <a:t>Causal</a:t>
            </a:r>
            <a:r>
              <a:t> </a:t>
            </a:r>
            <a:r>
              <a:rPr spc="-127" sz="6370"/>
              <a:t>Structure Mapping</a:t>
            </a:r>
          </a:p>
        </p:txBody>
      </p:sp>
      <p:sp>
        <p:nvSpPr>
          <p:cNvPr id="183" name="A transfer learning framework"/>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a:defRPr b="0" sz="4000">
                <a:latin typeface="Avenir Heavy"/>
                <a:ea typeface="Avenir Heavy"/>
                <a:cs typeface="Avenir Heavy"/>
                <a:sym typeface="Avenir Heavy"/>
              </a:defRPr>
            </a:lvl1pPr>
          </a:lstStyle>
          <a:p>
            <a:pPr/>
            <a:r>
              <a:t>A transfer learning framework</a:t>
            </a:r>
          </a:p>
        </p:txBody>
      </p:sp>
      <p:sp>
        <p:nvSpPr>
          <p:cNvPr id="184" name="Source and Target environments have same causal dynamics model but different perceptual features.…"/>
          <p:cNvSpPr txBox="1"/>
          <p:nvPr>
            <p:ph type="body" idx="1"/>
          </p:nvPr>
        </p:nvSpPr>
        <p:spPr>
          <a:xfrm>
            <a:off x="1206500" y="4637677"/>
            <a:ext cx="21971000" cy="8256012"/>
          </a:xfrm>
          <a:prstGeom prst="rect">
            <a:avLst/>
          </a:prstGeom>
        </p:spPr>
        <p:txBody>
          <a:bodyPr/>
          <a:lstStyle/>
          <a:p>
            <a:pPr>
              <a:defRPr sz="3000">
                <a:latin typeface="Avenir Book"/>
                <a:ea typeface="Avenir Book"/>
                <a:cs typeface="Avenir Book"/>
                <a:sym typeface="Avenir Book"/>
              </a:defRPr>
            </a:pPr>
            <a:r>
              <a:t>Source and Target environments have </a:t>
            </a:r>
            <a:r>
              <a:rPr>
                <a:latin typeface="Avenir Heavy"/>
                <a:ea typeface="Avenir Heavy"/>
                <a:cs typeface="Avenir Heavy"/>
                <a:sym typeface="Avenir Heavy"/>
              </a:rPr>
              <a:t>same</a:t>
            </a:r>
            <a:r>
              <a:t> causal dynamics model but different perceptual features.</a:t>
            </a:r>
          </a:p>
          <a:p>
            <a:pPr>
              <a:defRPr sz="3000">
                <a:latin typeface="Avenir Book"/>
                <a:ea typeface="Avenir Book"/>
                <a:cs typeface="Avenir Book"/>
                <a:sym typeface="Avenir Book"/>
              </a:defRPr>
            </a:pPr>
            <a:r>
              <a:t>Environments are </a:t>
            </a:r>
            <a:r>
              <a:rPr>
                <a:latin typeface="Avenir Heavy"/>
                <a:ea typeface="Avenir Heavy"/>
                <a:cs typeface="Avenir Heavy"/>
                <a:sym typeface="Avenir Heavy"/>
              </a:rPr>
              <a:t>discrete</a:t>
            </a:r>
            <a:r>
              <a:t> and </a:t>
            </a:r>
            <a:r>
              <a:rPr>
                <a:latin typeface="Avenir Heavy"/>
                <a:ea typeface="Avenir Heavy"/>
                <a:cs typeface="Avenir Heavy"/>
                <a:sym typeface="Avenir Heavy"/>
              </a:rPr>
              <a:t>deterministic</a:t>
            </a:r>
            <a:r>
              <a:rPr>
                <a:latin typeface="Avenir Book Oblique"/>
                <a:ea typeface="Avenir Book Oblique"/>
                <a:cs typeface="Avenir Book Oblique"/>
                <a:sym typeface="Avenir Book Oblique"/>
              </a:rPr>
              <a:t>.</a:t>
            </a:r>
            <a:endParaRPr>
              <a:latin typeface="Avenir Book Oblique"/>
              <a:ea typeface="Avenir Book Oblique"/>
              <a:cs typeface="Avenir Book Oblique"/>
              <a:sym typeface="Avenir Book Oblique"/>
            </a:endParaRPr>
          </a:p>
          <a:p>
            <a:pPr>
              <a:defRPr sz="3000">
                <a:latin typeface="Avenir Book"/>
                <a:ea typeface="Avenir Book"/>
                <a:cs typeface="Avenir Book"/>
                <a:sym typeface="Avenir Book"/>
              </a:defRPr>
            </a:pPr>
            <a:r>
              <a:t>In source environment, agent </a:t>
            </a:r>
            <a:r>
              <a:rPr>
                <a:latin typeface="Avenir Book Oblique"/>
                <a:ea typeface="Avenir Book Oblique"/>
                <a:cs typeface="Avenir Book Oblique"/>
                <a:sym typeface="Avenir Book Oblique"/>
              </a:rPr>
              <a:t>can</a:t>
            </a:r>
            <a:r>
              <a:t> </a:t>
            </a:r>
            <a:r>
              <a:rPr>
                <a:latin typeface="Avenir Heavy"/>
                <a:ea typeface="Avenir Heavy"/>
                <a:cs typeface="Avenir Heavy"/>
                <a:sym typeface="Avenir Heavy"/>
              </a:rPr>
              <a:t>experiment </a:t>
            </a:r>
            <a:r>
              <a:t>with the environment by taking random actions.</a:t>
            </a:r>
          </a:p>
          <a:p>
            <a:pPr>
              <a:defRPr sz="3000">
                <a:latin typeface="Avenir Book"/>
                <a:ea typeface="Avenir Book"/>
                <a:cs typeface="Avenir Book"/>
                <a:sym typeface="Avenir Book"/>
              </a:defRPr>
            </a:pPr>
            <a:r>
              <a:t>Experiments in target environment are </a:t>
            </a:r>
            <a:r>
              <a:rPr>
                <a:latin typeface="Avenir Heavy"/>
                <a:ea typeface="Avenir Heavy"/>
                <a:cs typeface="Avenir Heavy"/>
                <a:sym typeface="Avenir Heavy"/>
              </a:rPr>
              <a:t>limited</a:t>
            </a:r>
            <a:r>
              <a:rPr>
                <a:latin typeface="Avenir Book Oblique"/>
                <a:ea typeface="Avenir Book Oblique"/>
                <a:cs typeface="Avenir Book Oblique"/>
                <a:sym typeface="Avenir Book Oblique"/>
              </a:rPr>
              <a:t>.</a:t>
            </a:r>
            <a:endParaRPr>
              <a:latin typeface="Avenir Book Oblique"/>
              <a:ea typeface="Avenir Book Oblique"/>
              <a:cs typeface="Avenir Book Oblique"/>
              <a:sym typeface="Avenir Book Oblique"/>
            </a:endParaRPr>
          </a:p>
          <a:p>
            <a:pPr>
              <a:defRPr sz="3000">
                <a:latin typeface="Avenir Book"/>
                <a:ea typeface="Avenir Book"/>
                <a:cs typeface="Avenir Book"/>
                <a:sym typeface="Avenir Book"/>
              </a:defRPr>
            </a:pPr>
            <a:r>
              <a:t>Object-oriented representation is learned from visual-object reasoning modules and is already </a:t>
            </a:r>
            <a:r>
              <a:rPr>
                <a:latin typeface="Avenir Heavy"/>
                <a:ea typeface="Avenir Heavy"/>
                <a:cs typeface="Avenir Heavy"/>
                <a:sym typeface="Avenir Heavy"/>
              </a:rPr>
              <a:t>provided</a:t>
            </a:r>
            <a:r>
              <a:rPr i="1">
                <a:latin typeface="Avenir Heavy"/>
                <a:ea typeface="Avenir Heavy"/>
                <a:cs typeface="Avenir Heavy"/>
                <a:sym typeface="Avenir Heavy"/>
              </a:rPr>
              <a:t> </a:t>
            </a:r>
            <a:r>
              <a:t>to us.</a:t>
            </a:r>
            <a:br/>
            <a:br>
              <a:rPr>
                <a:latin typeface="Avenir Book Oblique"/>
                <a:ea typeface="Avenir Book Oblique"/>
                <a:cs typeface="Avenir Book Oblique"/>
                <a:sym typeface="Avenir Book Oblique"/>
              </a:rPr>
            </a:br>
          </a:p>
        </p:txBody>
      </p:sp>
      <p:sp>
        <p:nvSpPr>
          <p:cNvPr id="185" name="Assumptions"/>
          <p:cNvSpPr txBox="1"/>
          <p:nvPr/>
        </p:nvSpPr>
        <p:spPr>
          <a:xfrm>
            <a:off x="1267605" y="3502809"/>
            <a:ext cx="359146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venir Book"/>
                <a:ea typeface="Avenir Book"/>
                <a:cs typeface="Avenir Book"/>
                <a:sym typeface="Avenir Book"/>
              </a:defRPr>
            </a:lvl1pPr>
          </a:lstStyle>
          <a:p>
            <a:pPr/>
            <a:r>
              <a:t>Assumptions</a:t>
            </a:r>
          </a:p>
        </p:txBody>
      </p:sp>
      <p:sp>
        <p:nvSpPr>
          <p:cNvPr id="186" name="Objective"/>
          <p:cNvSpPr txBox="1"/>
          <p:nvPr/>
        </p:nvSpPr>
        <p:spPr>
          <a:xfrm>
            <a:off x="1630457" y="9831891"/>
            <a:ext cx="286575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Avenir Book"/>
                <a:ea typeface="Avenir Book"/>
                <a:cs typeface="Avenir Book"/>
                <a:sym typeface="Avenir Book"/>
              </a:defRPr>
            </a:lvl1pPr>
          </a:lstStyle>
          <a:p>
            <a:pPr/>
            <a:r>
              <a:t>Objective</a:t>
            </a:r>
          </a:p>
        </p:txBody>
      </p:sp>
      <p:sp>
        <p:nvSpPr>
          <p:cNvPr id="187" name="Transfer causal knowledge from source environment to the target environment with minimal possible interventions in the target  environment."/>
          <p:cNvSpPr txBox="1"/>
          <p:nvPr/>
        </p:nvSpPr>
        <p:spPr>
          <a:xfrm>
            <a:off x="1453639" y="10992829"/>
            <a:ext cx="22332316" cy="10909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latin typeface="Avenir Book"/>
                <a:ea typeface="Avenir Book"/>
                <a:cs typeface="Avenir Book"/>
                <a:sym typeface="Avenir Book"/>
              </a:defRPr>
            </a:pPr>
            <a:r>
              <a:rPr>
                <a:latin typeface="Avenir Heavy"/>
                <a:ea typeface="Avenir Heavy"/>
                <a:cs typeface="Avenir Heavy"/>
                <a:sym typeface="Avenir Heavy"/>
              </a:rPr>
              <a:t>Transfer causal knowledge</a:t>
            </a:r>
            <a:r>
              <a:t> from source environment to the target environment </a:t>
            </a:r>
            <a:r>
              <a:rPr>
                <a:latin typeface="Avenir Heavy"/>
                <a:ea typeface="Avenir Heavy"/>
                <a:cs typeface="Avenir Heavy"/>
                <a:sym typeface="Avenir Heavy"/>
              </a:rPr>
              <a:t>with minimal possible interventions</a:t>
            </a:r>
            <a:r>
              <a:t> in the target </a:t>
            </a:r>
            <a:br/>
            <a:r>
              <a:t>environment.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4">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18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18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18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18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18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3" fill="hold">
                                  <p:stCondLst>
                                    <p:cond delay="0"/>
                                  </p:stCondLst>
                                  <p:iterate type="el" backwards="0">
                                    <p:tmAbs val="0"/>
                                  </p:iterate>
                                  <p:childTnLst>
                                    <p:set>
                                      <p:cBhvr>
                                        <p:cTn id="32" fill="hold"/>
                                        <p:tgtEl>
                                          <p:spTgt spid="1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4" fill="hold">
                                  <p:stCondLst>
                                    <p:cond delay="0"/>
                                  </p:stCondLst>
                                  <p:iterate type="el" backwards="0">
                                    <p:tmAbs val="0"/>
                                  </p:iterate>
                                  <p:childTnLst>
                                    <p:set>
                                      <p:cBhvr>
                                        <p:cTn id="36" fill="hold"/>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4"/>
      <p:bldP build="p" bldLvl="5" animBg="1" rev="0" advAuto="0" spid="184" grpId="2"/>
      <p:bldP build="whole" bldLvl="1" animBg="1" rev="0" advAuto="0" spid="186" grpId="3"/>
      <p:bldP build="whole" bldLvl="1" animBg="1" rev="0" advAuto="0" spid="185"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pproach"/>
          <p:cNvSpPr txBox="1"/>
          <p:nvPr>
            <p:ph type="title"/>
          </p:nvPr>
        </p:nvSpPr>
        <p:spPr>
          <a:xfrm>
            <a:off x="1206500" y="1079972"/>
            <a:ext cx="21971000" cy="1434950"/>
          </a:xfrm>
          <a:prstGeom prst="rect">
            <a:avLst/>
          </a:prstGeom>
        </p:spPr>
        <p:txBody>
          <a:bodyPr/>
          <a:lstStyle>
            <a:lvl1pPr defTabSz="2218888">
              <a:defRPr b="0" spc="-154" sz="7735">
                <a:latin typeface="Avenir Heavy"/>
                <a:ea typeface="Avenir Heavy"/>
                <a:cs typeface="Avenir Heavy"/>
                <a:sym typeface="Avenir Heavy"/>
              </a:defRPr>
            </a:lvl1pPr>
          </a:lstStyle>
          <a:p>
            <a:pPr/>
            <a:r>
              <a:t>Approach</a:t>
            </a:r>
          </a:p>
        </p:txBody>
      </p:sp>
      <p:sp>
        <p:nvSpPr>
          <p:cNvPr id="192" name="Structure Learning and Structure Mapping"/>
          <p:cNvSpPr txBox="1"/>
          <p:nvPr>
            <p:ph type="body" idx="13"/>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Structure Learning and Structure Mapping</a:t>
            </a:r>
          </a:p>
        </p:txBody>
      </p:sp>
      <p:pic>
        <p:nvPicPr>
          <p:cNvPr id="193" name="causal_flow.pdf" descr="causal_flow.pdf"/>
          <p:cNvPicPr>
            <a:picLocks noChangeAspect="1"/>
          </p:cNvPicPr>
          <p:nvPr/>
        </p:nvPicPr>
        <p:blipFill>
          <a:blip r:embed="rId3">
            <a:extLst/>
          </a:blip>
          <a:stretch>
            <a:fillRect/>
          </a:stretch>
        </p:blipFill>
        <p:spPr>
          <a:xfrm>
            <a:off x="7917640" y="3848949"/>
            <a:ext cx="8548721" cy="9010775"/>
          </a:xfrm>
          <a:prstGeom prst="rect">
            <a:avLst/>
          </a:prstGeom>
          <a:ln w="12700">
            <a:miter lim="400000"/>
          </a:ln>
        </p:spPr>
      </p:pic>
      <p:sp>
        <p:nvSpPr>
          <p:cNvPr id="194" name="Figure 3: High-level schematic diagram to illustrate the overall approach for transfer learning"/>
          <p:cNvSpPr txBox="1"/>
          <p:nvPr/>
        </p:nvSpPr>
        <p:spPr>
          <a:xfrm>
            <a:off x="6080639" y="12927171"/>
            <a:ext cx="12222722" cy="8496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a:defRPr sz="2300">
                <a:latin typeface="Avenir Book Oblique"/>
                <a:ea typeface="Avenir Book Oblique"/>
                <a:cs typeface="Avenir Book Oblique"/>
                <a:sym typeface="Avenir Book Oblique"/>
              </a:defRPr>
            </a:pPr>
            <a:r>
              <a:t>Figure 3: High-level schematic diagram to illustrate the overall approach for transfer learning </a:t>
            </a:r>
            <a:b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tructure Learning in Object Oriented MDPs"/>
          <p:cNvSpPr txBox="1"/>
          <p:nvPr>
            <p:ph type="title"/>
          </p:nvPr>
        </p:nvSpPr>
        <p:spPr>
          <a:prstGeom prst="rect">
            <a:avLst/>
          </a:prstGeom>
        </p:spPr>
        <p:txBody>
          <a:bodyPr/>
          <a:lstStyle>
            <a:lvl1pPr defTabSz="2218888">
              <a:defRPr b="0" spc="-154" sz="7735">
                <a:latin typeface="Avenir Heavy"/>
                <a:ea typeface="Avenir Heavy"/>
                <a:cs typeface="Avenir Heavy"/>
                <a:sym typeface="Avenir Heavy"/>
              </a:defRPr>
            </a:lvl1pPr>
          </a:lstStyle>
          <a:p>
            <a:pPr/>
            <a:r>
              <a:t>Structure Learning in Object Oriented MDPs</a:t>
            </a:r>
          </a:p>
        </p:txBody>
      </p:sp>
      <p:sp>
        <p:nvSpPr>
          <p:cNvPr id="199" name="Continuous Optimization for structure learning [4][5]"/>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Continuous Optimization for structure learning [4][5]</a:t>
            </a:r>
          </a:p>
        </p:txBody>
      </p:sp>
      <p:sp>
        <p:nvSpPr>
          <p:cNvPr id="200" name="Objective: Learn a DAG   by learning  .…"/>
          <p:cNvSpPr txBox="1"/>
          <p:nvPr>
            <p:ph type="body" idx="1"/>
          </p:nvPr>
        </p:nvSpPr>
        <p:spPr>
          <a:prstGeom prst="rect">
            <a:avLst/>
          </a:prstGeom>
        </p:spPr>
        <p:txBody>
          <a:bodyPr/>
          <a:lstStyle/>
          <a:p>
            <a:pPr marL="381000" indent="-381000">
              <a:defRPr>
                <a:latin typeface="Avenir Book"/>
                <a:ea typeface="Avenir Book"/>
                <a:cs typeface="Avenir Book"/>
                <a:sym typeface="Avenir Book"/>
              </a:defRPr>
            </a:pPr>
            <a:r>
              <a:rPr sz="3000"/>
              <a:t>Objective: Learn a DAG </a:t>
            </a:r>
            <a14:m>
              <m:oMath>
                <m:sSup>
                  <m:e>
                    <m:r>
                      <a:rPr xmlns:a="http://schemas.openxmlformats.org/drawingml/2006/main" sz="3400" i="1">
                        <a:solidFill>
                          <a:srgbClr val="000000"/>
                        </a:solidFill>
                        <a:latin typeface="Cambria Math" panose="02040503050406030204" pitchFamily="18" charset="0"/>
                      </a:rPr>
                      <m:t>G</m:t>
                    </m:r>
                  </m:e>
                  <m:sup>
                    <m:r>
                      <a:rPr xmlns:a="http://schemas.openxmlformats.org/drawingml/2006/main" sz="3400" i="1">
                        <a:solidFill>
                          <a:srgbClr val="000000"/>
                        </a:solidFill>
                        <a:latin typeface="Cambria Math" panose="02040503050406030204" pitchFamily="18" charset="0"/>
                      </a:rPr>
                      <m:t>a</m:t>
                    </m:r>
                  </m:sup>
                </m:sSup>
                <m:r>
                  <a:rPr xmlns:a="http://schemas.openxmlformats.org/drawingml/2006/main" sz="3400" i="1">
                    <a:solidFill>
                      <a:srgbClr val="000000"/>
                    </a:solidFill>
                    <a:latin typeface="Cambria Math" panose="02040503050406030204" pitchFamily="18" charset="0"/>
                  </a:rPr>
                  <m:t>(</m:t>
                </m:r>
                <m:r>
                  <m:rPr>
                    <m:sty m:val="p"/>
                  </m:rPr>
                  <a:rPr xmlns:a="http://schemas.openxmlformats.org/drawingml/2006/main" sz="3400" i="1">
                    <a:solidFill>
                      <a:srgbClr val="000000"/>
                    </a:solidFill>
                    <a:latin typeface="Cambria Math" panose="02040503050406030204" pitchFamily="18" charset="0"/>
                  </a:rPr>
                  <m:t>Φ</m:t>
                </m:r>
                <m:r>
                  <a:rPr xmlns:a="http://schemas.openxmlformats.org/drawingml/2006/main" sz="3400" i="1">
                    <a:solidFill>
                      <a:srgbClr val="000000"/>
                    </a:solidFill>
                    <a:latin typeface="Cambria Math" panose="02040503050406030204" pitchFamily="18" charset="0"/>
                  </a:rPr>
                  <m:t>)</m:t>
                </m:r>
              </m:oMath>
            </a14:m>
            <a:r>
              <a:rPr sz="3000"/>
              <a:t> by learning </a:t>
            </a:r>
            <a14:m>
              <m:oMath>
                <m:r>
                  <a:rPr xmlns:a="http://schemas.openxmlformats.org/drawingml/2006/main" sz="3200" i="1">
                    <a:solidFill>
                      <a:srgbClr val="000000"/>
                    </a:solidFill>
                    <a:latin typeface="Cambria Math" panose="02040503050406030204" pitchFamily="18" charset="0"/>
                  </a:rPr>
                  <m:t>f</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sSub>
                  <m:e>
                    <m:r>
                      <a:rPr xmlns:a="http://schemas.openxmlformats.org/drawingml/2006/main" sz="3200" i="1">
                        <a:solidFill>
                          <a:srgbClr val="000000"/>
                        </a:solidFill>
                        <a:latin typeface="Cambria Math" panose="02040503050406030204" pitchFamily="18" charset="0"/>
                      </a:rPr>
                      <m:t>f</m:t>
                    </m:r>
                  </m:e>
                  <m:sub>
                    <m:r>
                      <a:rPr xmlns:a="http://schemas.openxmlformats.org/drawingml/2006/main" sz="3200" i="1">
                        <a:solidFill>
                          <a:srgbClr val="000000"/>
                        </a:solidFill>
                        <a:latin typeface="Cambria Math" panose="02040503050406030204" pitchFamily="18" charset="0"/>
                      </a:rPr>
                      <m:t>1</m:t>
                    </m:r>
                  </m:sub>
                </m:sSub>
                <m:r>
                  <a:rPr xmlns:a="http://schemas.openxmlformats.org/drawingml/2006/main" sz="3200" i="1">
                    <a:solidFill>
                      <a:srgbClr val="000000"/>
                    </a:solidFill>
                    <a:latin typeface="Cambria Math" panose="02040503050406030204" pitchFamily="18" charset="0"/>
                  </a:rPr>
                  <m:t>,</m:t>
                </m:r>
                <m:sSub>
                  <m:e>
                    <m:r>
                      <a:rPr xmlns:a="http://schemas.openxmlformats.org/drawingml/2006/main" sz="3200" i="1">
                        <a:solidFill>
                          <a:srgbClr val="000000"/>
                        </a:solidFill>
                        <a:latin typeface="Cambria Math" panose="02040503050406030204" pitchFamily="18" charset="0"/>
                      </a:rPr>
                      <m:t>f</m:t>
                    </m:r>
                  </m:e>
                  <m:sub>
                    <m:r>
                      <a:rPr xmlns:a="http://schemas.openxmlformats.org/drawingml/2006/main" sz="3200" i="1">
                        <a:solidFill>
                          <a:srgbClr val="000000"/>
                        </a:solidFill>
                        <a:latin typeface="Cambria Math" panose="02040503050406030204" pitchFamily="18" charset="0"/>
                      </a:rPr>
                      <m:t>2</m:t>
                    </m:r>
                  </m:sub>
                </m:sSub>
                <m:r>
                  <a:rPr xmlns:a="http://schemas.openxmlformats.org/drawingml/2006/main" sz="3200" i="1">
                    <a:solidFill>
                      <a:srgbClr val="000000"/>
                    </a:solidFill>
                    <a:latin typeface="Cambria Math" panose="02040503050406030204" pitchFamily="18" charset="0"/>
                  </a:rPr>
                  <m:t>,</m:t>
                </m:r>
                <m:sSub>
                  <m:e>
                    <m:r>
                      <a:rPr xmlns:a="http://schemas.openxmlformats.org/drawingml/2006/main" sz="3200" i="1">
                        <a:solidFill>
                          <a:srgbClr val="000000"/>
                        </a:solidFill>
                        <a:latin typeface="Cambria Math" panose="02040503050406030204" pitchFamily="18" charset="0"/>
                      </a:rPr>
                      <m:t>f</m:t>
                    </m:r>
                  </m:e>
                  <m:sub>
                    <m:r>
                      <a:rPr xmlns:a="http://schemas.openxmlformats.org/drawingml/2006/main" sz="3200" i="1">
                        <a:solidFill>
                          <a:srgbClr val="000000"/>
                        </a:solidFill>
                        <a:latin typeface="Cambria Math" panose="02040503050406030204" pitchFamily="18" charset="0"/>
                      </a:rPr>
                      <m:t>3</m:t>
                    </m:r>
                  </m:sub>
                </m:sSub>
                <m:r>
                  <a:rPr xmlns:a="http://schemas.openxmlformats.org/drawingml/2006/main" sz="3200" i="1">
                    <a:solidFill>
                      <a:srgbClr val="000000"/>
                    </a:solidFill>
                    <a:latin typeface="Cambria Math" panose="02040503050406030204" pitchFamily="18" charset="0"/>
                  </a:rPr>
                  <m:t>…</m:t>
                </m:r>
                <m:sSub>
                  <m:e>
                    <m:r>
                      <a:rPr xmlns:a="http://schemas.openxmlformats.org/drawingml/2006/main" sz="3200" i="1">
                        <a:solidFill>
                          <a:srgbClr val="000000"/>
                        </a:solidFill>
                        <a:latin typeface="Cambria Math" panose="02040503050406030204" pitchFamily="18" charset="0"/>
                      </a:rPr>
                      <m:t>f</m:t>
                    </m:r>
                  </m:e>
                  <m:sub>
                    <m:r>
                      <a:rPr xmlns:a="http://schemas.openxmlformats.org/drawingml/2006/main" sz="3200" i="1">
                        <a:solidFill>
                          <a:srgbClr val="000000"/>
                        </a:solidFill>
                        <a:latin typeface="Cambria Math" panose="02040503050406030204" pitchFamily="18" charset="0"/>
                      </a:rPr>
                      <m:t>d</m:t>
                    </m:r>
                  </m:sub>
                </m:sSub>
                <m:r>
                  <a:rPr xmlns:a="http://schemas.openxmlformats.org/drawingml/2006/main" sz="3200" i="1">
                    <a:solidFill>
                      <a:srgbClr val="000000"/>
                    </a:solidFill>
                    <a:latin typeface="Cambria Math" panose="02040503050406030204" pitchFamily="18" charset="0"/>
                  </a:rPr>
                  <m:t>)</m:t>
                </m:r>
              </m:oMath>
            </a14:m>
            <a:r>
              <a:rPr sz="3000"/>
              <a:t>. </a:t>
            </a:r>
            <a:endParaRPr sz="3000"/>
          </a:p>
          <a:p>
            <a:pPr marL="381000" indent="-381000">
              <a:defRPr>
                <a:latin typeface="Avenir Book"/>
                <a:ea typeface="Avenir Book"/>
                <a:cs typeface="Avenir Book"/>
                <a:sym typeface="Avenir Book"/>
              </a:defRPr>
            </a:pPr>
            <a:r>
              <a:rPr sz="3000"/>
              <a:t>We assume that </a:t>
            </a:r>
            <a14:m>
              <m:oMath>
                <m:sSub>
                  <m:e>
                    <m:r>
                      <a:rPr xmlns:a="http://schemas.openxmlformats.org/drawingml/2006/main" sz="2450" i="1">
                        <a:solidFill>
                          <a:srgbClr val="000000"/>
                        </a:solidFill>
                        <a:latin typeface="Cambria Math" panose="02040503050406030204" pitchFamily="18" charset="0"/>
                      </a:rPr>
                      <m:t>f</m:t>
                    </m:r>
                  </m:e>
                  <m:sub>
                    <m:r>
                      <a:rPr xmlns:a="http://schemas.openxmlformats.org/drawingml/2006/main" sz="2450" i="1">
                        <a:solidFill>
                          <a:srgbClr val="000000"/>
                        </a:solidFill>
                        <a:latin typeface="Cambria Math" panose="02040503050406030204" pitchFamily="18" charset="0"/>
                      </a:rPr>
                      <m:t>j</m:t>
                    </m:r>
                  </m:sub>
                </m:sSub>
              </m:oMath>
            </a14:m>
            <a:r>
              <a:rPr sz="3000"/>
              <a:t> is a function approximated by neural networks using the parameters </a:t>
            </a:r>
            <a14:m>
              <m:oMath>
                <m:sSub>
                  <m:e>
                    <m:r>
                      <m:rPr>
                        <m:sty m:val="p"/>
                      </m:rPr>
                      <a:rPr xmlns:a="http://schemas.openxmlformats.org/drawingml/2006/main" sz="3350" i="1">
                        <a:solidFill>
                          <a:srgbClr val="000000"/>
                        </a:solidFill>
                        <a:latin typeface="Cambria Math" panose="02040503050406030204" pitchFamily="18" charset="0"/>
                      </a:rPr>
                      <m:t>Φ</m:t>
                    </m:r>
                  </m:e>
                  <m:sub>
                    <m:r>
                      <a:rPr xmlns:a="http://schemas.openxmlformats.org/drawingml/2006/main" sz="3350" i="1">
                        <a:solidFill>
                          <a:srgbClr val="000000"/>
                        </a:solidFill>
                        <a:latin typeface="Cambria Math" panose="02040503050406030204" pitchFamily="18" charset="0"/>
                      </a:rPr>
                      <m:t>j</m:t>
                    </m:r>
                  </m:sub>
                </m:sSub>
              </m:oMath>
            </a14:m>
            <a:r>
              <a:t>.</a:t>
            </a:r>
          </a:p>
          <a:p>
            <a:pPr>
              <a:defRPr>
                <a:latin typeface="Avenir Book"/>
                <a:ea typeface="Avenir Book"/>
                <a:cs typeface="Avenir Book"/>
                <a:sym typeface="Avenir Book"/>
              </a:defRPr>
            </a:pPr>
          </a:p>
          <a:p>
            <a:pPr>
              <a:defRPr>
                <a:latin typeface="Avenir Book"/>
                <a:ea typeface="Avenir Book"/>
                <a:cs typeface="Avenir Book"/>
                <a:sym typeface="Avenir Book"/>
              </a:defRPr>
            </a:pPr>
          </a:p>
          <a:p>
            <a:pPr>
              <a:defRPr sz="3000">
                <a:latin typeface="Avenir Book"/>
                <a:ea typeface="Avenir Book"/>
                <a:cs typeface="Avenir Book"/>
                <a:sym typeface="Avenir Book"/>
              </a:defRPr>
            </a:pPr>
            <a14:m>
              <m:oMath>
                <m:r>
                  <a:rPr xmlns:a="http://schemas.openxmlformats.org/drawingml/2006/main" sz="3250" i="1">
                    <a:solidFill>
                      <a:srgbClr val="004C7F"/>
                    </a:solidFill>
                    <a:latin typeface="Cambria Math" panose="02040503050406030204" pitchFamily="18" charset="0"/>
                  </a:rPr>
                  <m:t>W</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f</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W</m:t>
                </m:r>
                <m: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f</m:t>
                    </m:r>
                  </m:e>
                  <m:sub>
                    <m:r>
                      <a:rPr xmlns:a="http://schemas.openxmlformats.org/drawingml/2006/main" sz="3250" i="1">
                        <a:solidFill>
                          <a:srgbClr val="004C7F"/>
                        </a:solidFill>
                        <a:latin typeface="Cambria Math" panose="02040503050406030204" pitchFamily="18" charset="0"/>
                      </a:rPr>
                      <m:t>1</m:t>
                    </m:r>
                  </m:sub>
                </m:sSub>
                <m: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f</m:t>
                    </m:r>
                  </m:e>
                  <m:sub>
                    <m:r>
                      <a:rPr xmlns:a="http://schemas.openxmlformats.org/drawingml/2006/main" sz="3250" i="1">
                        <a:solidFill>
                          <a:srgbClr val="004C7F"/>
                        </a:solidFill>
                        <a:latin typeface="Cambria Math" panose="02040503050406030204" pitchFamily="18" charset="0"/>
                      </a:rPr>
                      <m:t>2</m:t>
                    </m:r>
                  </m:sub>
                </m:sSub>
                <m: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f</m:t>
                    </m:r>
                  </m:e>
                  <m:sub>
                    <m:r>
                      <a:rPr xmlns:a="http://schemas.openxmlformats.org/drawingml/2006/main" sz="3250" i="1">
                        <a:solidFill>
                          <a:srgbClr val="004C7F"/>
                        </a:solidFill>
                        <a:latin typeface="Cambria Math" panose="02040503050406030204" pitchFamily="18" charset="0"/>
                      </a:rPr>
                      <m:t>d</m:t>
                    </m:r>
                  </m:sub>
                </m:sSub>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sSup>
                  <m:e>
                    <m:r>
                      <m:rPr>
                        <m:sty m:val="p"/>
                        <m:scr m:val="double-struck"/>
                      </m:rPr>
                      <a:rPr xmlns:a="http://schemas.openxmlformats.org/drawingml/2006/main" sz="3250" i="1">
                        <a:solidFill>
                          <a:srgbClr val="004C7F"/>
                        </a:solidFill>
                        <a:latin typeface="Cambria Math" panose="02040503050406030204" pitchFamily="18" charset="0"/>
                      </a:rPr>
                      <m:t>R</m:t>
                    </m:r>
                  </m:e>
                  <m:sup>
                    <m:r>
                      <a:rPr xmlns:a="http://schemas.openxmlformats.org/drawingml/2006/main" sz="3250" i="1">
                        <a:solidFill>
                          <a:srgbClr val="004C7F"/>
                        </a:solidFill>
                        <a:latin typeface="Cambria Math" panose="02040503050406030204" pitchFamily="18" charset="0"/>
                      </a:rPr>
                      <m:t>d</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d</m:t>
                    </m:r>
                  </m:sup>
                </m:sSup>
              </m:oMath>
            </a14:m>
            <a:r>
              <a:t> encodes the graph edges </a:t>
            </a:r>
            <a14:m>
              <m:oMath>
                <m:sSup>
                  <m:e>
                    <m:r>
                      <a:rPr xmlns:a="http://schemas.openxmlformats.org/drawingml/2006/main" sz="3250" i="1">
                        <a:solidFill>
                          <a:srgbClr val="004C7F"/>
                        </a:solidFill>
                        <a:latin typeface="Cambria Math" panose="02040503050406030204" pitchFamily="18" charset="0"/>
                      </a:rPr>
                      <m:t>G</m:t>
                    </m:r>
                  </m:e>
                  <m:sup>
                    <m:r>
                      <a:rPr xmlns:a="http://schemas.openxmlformats.org/drawingml/2006/main" sz="3250" i="1">
                        <a:solidFill>
                          <a:srgbClr val="004C7F"/>
                        </a:solidFill>
                        <a:latin typeface="Cambria Math" panose="02040503050406030204" pitchFamily="18" charset="0"/>
                      </a:rPr>
                      <m:t>a</m:t>
                    </m:r>
                  </m:sup>
                </m:sSup>
                <m:r>
                  <a:rPr xmlns:a="http://schemas.openxmlformats.org/drawingml/2006/main" sz="3250" i="1">
                    <a:solidFill>
                      <a:srgbClr val="004C7F"/>
                    </a:solidFill>
                    <a:latin typeface="Cambria Math" panose="02040503050406030204" pitchFamily="18" charset="0"/>
                  </a:rPr>
                  <m:t>(</m:t>
                </m:r>
                <m:r>
                  <m:rPr>
                    <m:sty m:val="p"/>
                  </m:rPr>
                  <a:rPr xmlns:a="http://schemas.openxmlformats.org/drawingml/2006/main" sz="3250" i="1">
                    <a:solidFill>
                      <a:srgbClr val="004C7F"/>
                    </a:solidFill>
                    <a:latin typeface="Cambria Math" panose="02040503050406030204" pitchFamily="18" charset="0"/>
                  </a:rPr>
                  <m:t>Φ</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i</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e</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w</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f</m:t>
                </m:r>
                <m: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m:t>
                    </m:r>
                  </m:e>
                  <m:sub>
                    <m:r>
                      <a:rPr xmlns:a="http://schemas.openxmlformats.org/drawingml/2006/main" sz="3250" i="1">
                        <a:solidFill>
                          <a:srgbClr val="004C7F"/>
                        </a:solidFill>
                        <a:latin typeface="Cambria Math" panose="02040503050406030204" pitchFamily="18" charset="0"/>
                      </a:rPr>
                      <m:t>k</m:t>
                    </m:r>
                    <m:r>
                      <a:rPr xmlns:a="http://schemas.openxmlformats.org/drawingml/2006/main" sz="3250" i="1">
                        <a:solidFill>
                          <a:srgbClr val="004C7F"/>
                        </a:solidFill>
                        <a:latin typeface="Cambria Math" panose="02040503050406030204" pitchFamily="18" charset="0"/>
                      </a:rPr>
                      <m:t>j</m:t>
                    </m:r>
                  </m:sub>
                </m:sSub>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f>
                  <m:fPr>
                    <m:ctrlPr>
                      <a:rPr xmlns:a="http://schemas.openxmlformats.org/drawingml/2006/main" sz="3250" i="1">
                        <a:solidFill>
                          <a:srgbClr val="004C7F"/>
                        </a:solidFill>
                        <a:latin typeface="Cambria Math" panose="02040503050406030204" pitchFamily="18" charset="0"/>
                      </a:rPr>
                    </m:ctrlPr>
                    <m:type m:val="bar"/>
                  </m:fPr>
                  <m:num>
                    <m:r>
                      <m:rPr>
                        <m:sty m:val="p"/>
                      </m:rP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f</m:t>
                        </m:r>
                      </m:e>
                      <m:sub>
                        <m:r>
                          <a:rPr xmlns:a="http://schemas.openxmlformats.org/drawingml/2006/main" sz="3250" i="1">
                            <a:solidFill>
                              <a:srgbClr val="004C7F"/>
                            </a:solidFill>
                            <a:latin typeface="Cambria Math" panose="02040503050406030204" pitchFamily="18" charset="0"/>
                          </a:rPr>
                          <m:t>j</m:t>
                        </m:r>
                      </m:sub>
                    </m:sSub>
                  </m:num>
                  <m:den>
                    <m:r>
                      <m:rPr>
                        <m:sty m:val="p"/>
                      </m:rP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X</m:t>
                        </m:r>
                      </m:e>
                      <m:sub>
                        <m:r>
                          <a:rPr xmlns:a="http://schemas.openxmlformats.org/drawingml/2006/main" sz="3250" i="1">
                            <a:solidFill>
                              <a:srgbClr val="004C7F"/>
                            </a:solidFill>
                            <a:latin typeface="Cambria Math" panose="02040503050406030204" pitchFamily="18" charset="0"/>
                          </a:rPr>
                          <m:t>k</m:t>
                        </m:r>
                      </m:sub>
                    </m:sSub>
                  </m:den>
                </m:f>
                <m:sSub>
                  <m:e>
                    <m:r>
                      <a:rPr xmlns:a="http://schemas.openxmlformats.org/drawingml/2006/main" sz="3250" i="1">
                        <a:solidFill>
                          <a:srgbClr val="004C7F"/>
                        </a:solidFill>
                        <a:latin typeface="Cambria Math" panose="02040503050406030204" pitchFamily="18" charset="0"/>
                      </a:rPr>
                      <m:t>∥</m:t>
                    </m:r>
                  </m:e>
                  <m:sub>
                    <m:sSub>
                      <m:e>
                        <m:r>
                          <a:rPr xmlns:a="http://schemas.openxmlformats.org/drawingml/2006/main" sz="3250" i="1">
                            <a:solidFill>
                              <a:srgbClr val="004C7F"/>
                            </a:solidFill>
                            <a:latin typeface="Cambria Math" panose="02040503050406030204" pitchFamily="18" charset="0"/>
                          </a:rPr>
                          <m:t>L</m:t>
                        </m:r>
                      </m:e>
                      <m:sub>
                        <m:r>
                          <a:rPr xmlns:a="http://schemas.openxmlformats.org/drawingml/2006/main" sz="3250" i="1">
                            <a:solidFill>
                              <a:srgbClr val="004C7F"/>
                            </a:solidFill>
                            <a:latin typeface="Cambria Math" panose="02040503050406030204" pitchFamily="18" charset="0"/>
                          </a:rPr>
                          <m:t>2</m:t>
                        </m:r>
                      </m:sub>
                    </m:sSub>
                  </m:sub>
                </m:sSub>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0</m:t>
                </m:r>
              </m:oMath>
            </a14:m>
            <a:r>
              <a:t> if </a:t>
            </a:r>
            <a14:m>
              <m:oMath>
                <m:sSub>
                  <m:e>
                    <m:r>
                      <a:rPr xmlns:a="http://schemas.openxmlformats.org/drawingml/2006/main" sz="3250" i="1">
                        <a:solidFill>
                          <a:srgbClr val="004C7F"/>
                        </a:solidFill>
                        <a:latin typeface="Cambria Math" panose="02040503050406030204" pitchFamily="18" charset="0"/>
                      </a:rPr>
                      <m:t>X</m:t>
                    </m:r>
                  </m:e>
                  <m:sub>
                    <m:r>
                      <a:rPr xmlns:a="http://schemas.openxmlformats.org/drawingml/2006/main" sz="3250" i="1">
                        <a:solidFill>
                          <a:srgbClr val="004C7F"/>
                        </a:solidFill>
                        <a:latin typeface="Cambria Math" panose="02040503050406030204" pitchFamily="18" charset="0"/>
                      </a:rPr>
                      <m:t>k</m:t>
                    </m:r>
                  </m:sub>
                </m:sSub>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P</m:t>
                </m:r>
                <m:r>
                  <a:rPr xmlns:a="http://schemas.openxmlformats.org/drawingml/2006/main" sz="3250" i="1">
                    <a:solidFill>
                      <a:srgbClr val="004C7F"/>
                    </a:solidFill>
                    <a:latin typeface="Cambria Math" panose="02040503050406030204" pitchFamily="18" charset="0"/>
                  </a:rPr>
                  <m:t>a</m:t>
                </m:r>
                <m:r>
                  <a:rPr xmlns:a="http://schemas.openxmlformats.org/drawingml/2006/main" sz="3250" i="1">
                    <a:solidFill>
                      <a:srgbClr val="004C7F"/>
                    </a:solidFill>
                    <a:latin typeface="Cambria Math" panose="02040503050406030204" pitchFamily="18" charset="0"/>
                  </a:rPr>
                  <m:t>(</m:t>
                </m:r>
                <m:sSub>
                  <m:e>
                    <m:r>
                      <a:rPr xmlns:a="http://schemas.openxmlformats.org/drawingml/2006/main" sz="3250" i="1">
                        <a:solidFill>
                          <a:srgbClr val="004C7F"/>
                        </a:solidFill>
                        <a:latin typeface="Cambria Math" panose="02040503050406030204" pitchFamily="18" charset="0"/>
                      </a:rPr>
                      <m:t>X</m:t>
                    </m:r>
                  </m:e>
                  <m:sub>
                    <m:r>
                      <a:rPr xmlns:a="http://schemas.openxmlformats.org/drawingml/2006/main" sz="3250" i="1">
                        <a:solidFill>
                          <a:srgbClr val="004C7F"/>
                        </a:solidFill>
                        <a:latin typeface="Cambria Math" panose="02040503050406030204" pitchFamily="18" charset="0"/>
                      </a:rPr>
                      <m:t>j</m:t>
                    </m:r>
                  </m:sub>
                </m:sSub>
                <m:r>
                  <a:rPr xmlns:a="http://schemas.openxmlformats.org/drawingml/2006/main" sz="3250" i="1">
                    <a:solidFill>
                      <a:srgbClr val="004C7F"/>
                    </a:solidFill>
                    <a:latin typeface="Cambria Math" panose="02040503050406030204" pitchFamily="18" charset="0"/>
                  </a:rPr>
                  <m:t>)</m:t>
                </m:r>
              </m:oMath>
            </a14:m>
            <a:r>
              <a:t>.</a:t>
            </a:r>
          </a:p>
          <a:p>
            <a:pPr>
              <a:defRPr sz="3000">
                <a:latin typeface="Avenir Book"/>
                <a:ea typeface="Avenir Book"/>
                <a:cs typeface="Avenir Book"/>
                <a:sym typeface="Avenir Book"/>
              </a:defRPr>
            </a:pPr>
            <a14:m>
              <m:oMath>
                <m:r>
                  <a:rPr xmlns:a="http://schemas.openxmlformats.org/drawingml/2006/main" sz="3250" i="1">
                    <a:solidFill>
                      <a:srgbClr val="004C7F"/>
                    </a:solidFill>
                    <a:latin typeface="Cambria Math" panose="02040503050406030204" pitchFamily="18" charset="0"/>
                  </a:rPr>
                  <m:t>h</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W</m:t>
                </m:r>
                <m:r>
                  <a:rPr xmlns:a="http://schemas.openxmlformats.org/drawingml/2006/main" sz="3250" i="1">
                    <a:solidFill>
                      <a:srgbClr val="004C7F"/>
                    </a:solidFill>
                    <a:latin typeface="Cambria Math" panose="02040503050406030204" pitchFamily="18" charset="0"/>
                  </a:rPr>
                  <m:t>(</m:t>
                </m:r>
                <m:r>
                  <m:rPr>
                    <m:sty m:val="p"/>
                  </m:rPr>
                  <a:rPr xmlns:a="http://schemas.openxmlformats.org/drawingml/2006/main" sz="3250" i="1">
                    <a:solidFill>
                      <a:srgbClr val="004C7F"/>
                    </a:solidFill>
                    <a:latin typeface="Cambria Math" panose="02040503050406030204" pitchFamily="18" charset="0"/>
                  </a:rPr>
                  <m:t>Φ</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t</m:t>
                </m:r>
                <m:r>
                  <a:rPr xmlns:a="http://schemas.openxmlformats.org/drawingml/2006/main" sz="3250" i="1">
                    <a:solidFill>
                      <a:srgbClr val="004C7F"/>
                    </a:solidFill>
                    <a:latin typeface="Cambria Math" panose="02040503050406030204" pitchFamily="18" charset="0"/>
                  </a:rPr>
                  <m:t>r</m:t>
                </m:r>
                <m:r>
                  <a:rPr xmlns:a="http://schemas.openxmlformats.org/drawingml/2006/main" sz="3250" i="1">
                    <a:solidFill>
                      <a:srgbClr val="004C7F"/>
                    </a:solidFill>
                    <a:latin typeface="Cambria Math" panose="02040503050406030204" pitchFamily="18" charset="0"/>
                  </a:rPr>
                  <m:t>(</m:t>
                </m:r>
                <m:sSup>
                  <m:e>
                    <m:r>
                      <a:rPr xmlns:a="http://schemas.openxmlformats.org/drawingml/2006/main" sz="3250" i="1">
                        <a:solidFill>
                          <a:srgbClr val="004C7F"/>
                        </a:solidFill>
                        <a:latin typeface="Cambria Math" panose="02040503050406030204" pitchFamily="18" charset="0"/>
                      </a:rPr>
                      <m:t>e</m:t>
                    </m:r>
                  </m:e>
                  <m:sup>
                    <m:r>
                      <a:rPr xmlns:a="http://schemas.openxmlformats.org/drawingml/2006/main" sz="3250" i="1">
                        <a:solidFill>
                          <a:srgbClr val="004C7F"/>
                        </a:solidFill>
                        <a:latin typeface="Cambria Math" panose="02040503050406030204" pitchFamily="18" charset="0"/>
                      </a:rPr>
                      <m:t>W</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W</m:t>
                    </m:r>
                  </m:sup>
                </m:sSup>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m:t>
                </m:r>
                <m:r>
                  <a:rPr xmlns:a="http://schemas.openxmlformats.org/drawingml/2006/main" sz="3250" i="1">
                    <a:solidFill>
                      <a:srgbClr val="004C7F"/>
                    </a:solidFill>
                    <a:latin typeface="Cambria Math" panose="02040503050406030204" pitchFamily="18" charset="0"/>
                  </a:rPr>
                  <m:t>d</m:t>
                </m:r>
              </m:oMath>
            </a14:m>
            <a:r>
              <a:t> encodes the </a:t>
            </a:r>
            <a:r>
              <a:rPr>
                <a:latin typeface="Avenir Heavy"/>
                <a:ea typeface="Avenir Heavy"/>
                <a:cs typeface="Avenir Heavy"/>
                <a:sym typeface="Avenir Heavy"/>
              </a:rPr>
              <a:t>acyclicity</a:t>
            </a:r>
            <a:r>
              <a:t> constraint.</a:t>
            </a:r>
            <a:endParaRPr>
              <a:solidFill>
                <a:srgbClr val="004D80"/>
              </a:solidFill>
            </a:endParaRPr>
          </a:p>
        </p:txBody>
      </p:sp>
      <p:sp>
        <p:nvSpPr>
          <p:cNvPr id="201" name="Equation"/>
          <p:cNvSpPr txBox="1"/>
          <p:nvPr/>
        </p:nvSpPr>
        <p:spPr>
          <a:xfrm>
            <a:off x="6412323" y="6951340"/>
            <a:ext cx="13394145" cy="182582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limLow>
                    <m:e>
                      <m:r>
                        <a:rPr xmlns:a="http://schemas.openxmlformats.org/drawingml/2006/main" sz="4800" i="1">
                          <a:solidFill>
                            <a:srgbClr val="004C7F"/>
                          </a:solidFill>
                          <a:latin typeface="Cambria Math" panose="02040503050406030204" pitchFamily="18" charset="0"/>
                        </a:rPr>
                        <m:t>min</m:t>
                      </m:r>
                    </m:e>
                    <m:lim>
                      <m:r>
                        <m:rPr>
                          <m:sty m:val="p"/>
                        </m:rPr>
                        <a:rPr xmlns:a="http://schemas.openxmlformats.org/drawingml/2006/main" sz="4800" i="1">
                          <a:solidFill>
                            <a:srgbClr val="004C7F"/>
                          </a:solidFill>
                          <a:latin typeface="Cambria Math" panose="02040503050406030204" pitchFamily="18" charset="0"/>
                        </a:rPr>
                        <m:t>Φ</m:t>
                      </m:r>
                    </m:lim>
                  </m:limLow>
                  <m:r>
                    <a:rPr xmlns:a="http://schemas.openxmlformats.org/drawingml/2006/main" sz="4800" i="1">
                      <a:solidFill>
                        <a:srgbClr val="004C7F"/>
                      </a:solidFill>
                      <a:latin typeface="Cambria Math" panose="02040503050406030204" pitchFamily="18" charset="0"/>
                    </a:rPr>
                    <m:t>L</m:t>
                  </m:r>
                  <m:r>
                    <a:rPr xmlns:a="http://schemas.openxmlformats.org/drawingml/2006/main" sz="4800" i="1">
                      <a:solidFill>
                        <a:srgbClr val="004C7F"/>
                      </a:solidFill>
                      <a:latin typeface="Cambria Math" panose="02040503050406030204" pitchFamily="18" charset="0"/>
                    </a:rPr>
                    <m:t>(</m:t>
                  </m:r>
                  <m:r>
                    <m:rPr>
                      <m:sty m:val="p"/>
                    </m:rPr>
                    <a:rPr xmlns:a="http://schemas.openxmlformats.org/drawingml/2006/main" sz="4800" i="1">
                      <a:solidFill>
                        <a:srgbClr val="004C7F"/>
                      </a:solidFill>
                      <a:latin typeface="Cambria Math" panose="02040503050406030204" pitchFamily="18" charset="0"/>
                    </a:rPr>
                    <m:t>Φ</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m:t>
                  </m:r>
                  <m:f>
                    <m:fPr>
                      <m:ctrlPr>
                        <a:rPr xmlns:a="http://schemas.openxmlformats.org/drawingml/2006/main" sz="4800" i="1">
                          <a:solidFill>
                            <a:srgbClr val="004C7F"/>
                          </a:solidFill>
                          <a:latin typeface="Cambria Math" panose="02040503050406030204" pitchFamily="18" charset="0"/>
                        </a:rPr>
                      </m:ctrlPr>
                      <m:type m:val="bar"/>
                    </m:fPr>
                    <m:num>
                      <m:r>
                        <a:rPr xmlns:a="http://schemas.openxmlformats.org/drawingml/2006/main" sz="4800" i="1">
                          <a:solidFill>
                            <a:srgbClr val="004C7F"/>
                          </a:solidFill>
                          <a:latin typeface="Cambria Math" panose="02040503050406030204" pitchFamily="18" charset="0"/>
                        </a:rPr>
                        <m:t>1</m:t>
                      </m:r>
                    </m:num>
                    <m:den>
                      <m:r>
                        <a:rPr xmlns:a="http://schemas.openxmlformats.org/drawingml/2006/main" sz="4800" i="1">
                          <a:solidFill>
                            <a:srgbClr val="004C7F"/>
                          </a:solidFill>
                          <a:latin typeface="Cambria Math" panose="02040503050406030204" pitchFamily="18" charset="0"/>
                        </a:rPr>
                        <m:t>n</m:t>
                      </m:r>
                    </m:den>
                  </m:f>
                  <m:limUpp>
                    <m:e>
                      <m:limLow>
                        <m:e>
                          <m:r>
                            <a:rPr xmlns:a="http://schemas.openxmlformats.org/drawingml/2006/main" sz="4800" i="1">
                              <a:solidFill>
                                <a:srgbClr val="004C7F"/>
                              </a:solidFill>
                              <a:latin typeface="Cambria Math" panose="02040503050406030204" pitchFamily="18" charset="0"/>
                            </a:rPr>
                            <m:t>∑</m:t>
                          </m:r>
                        </m:e>
                        <m:lim>
                          <m:r>
                            <a:rPr xmlns:a="http://schemas.openxmlformats.org/drawingml/2006/main" sz="4800" i="1">
                              <a:solidFill>
                                <a:srgbClr val="004C7F"/>
                              </a:solidFill>
                              <a:latin typeface="Cambria Math" panose="02040503050406030204" pitchFamily="18" charset="0"/>
                            </a:rPr>
                            <m:t>j</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1</m:t>
                          </m:r>
                        </m:lim>
                      </m:limLow>
                    </m:e>
                    <m:lim>
                      <m:r>
                        <a:rPr xmlns:a="http://schemas.openxmlformats.org/drawingml/2006/main" sz="4800" i="1">
                          <a:solidFill>
                            <a:srgbClr val="004C7F"/>
                          </a:solidFill>
                          <a:latin typeface="Cambria Math" panose="02040503050406030204" pitchFamily="18" charset="0"/>
                        </a:rPr>
                        <m:t>d</m:t>
                      </m:r>
                    </m:lim>
                  </m:limUpp>
                  <m:r>
                    <a:rPr xmlns:a="http://schemas.openxmlformats.org/drawingml/2006/main" sz="4800" i="1">
                      <a:solidFill>
                        <a:srgbClr val="004C7F"/>
                      </a:solidFill>
                      <a:latin typeface="Cambria Math" panose="02040503050406030204" pitchFamily="18" charset="0"/>
                    </a:rPr>
                    <m:t>l</m:t>
                  </m:r>
                  <m:r>
                    <a:rPr xmlns:a="http://schemas.openxmlformats.org/drawingml/2006/main" sz="4800" i="1">
                      <a:solidFill>
                        <a:srgbClr val="004C7F"/>
                      </a:solidFill>
                      <a:latin typeface="Cambria Math" panose="02040503050406030204" pitchFamily="18" charset="0"/>
                    </a:rPr>
                    <m:t>(</m:t>
                  </m:r>
                  <m:sSub>
                    <m:e>
                      <m:r>
                        <a:rPr xmlns:a="http://schemas.openxmlformats.org/drawingml/2006/main" sz="4800" i="1">
                          <a:solidFill>
                            <a:srgbClr val="004C7F"/>
                          </a:solidFill>
                          <a:latin typeface="Cambria Math" panose="02040503050406030204" pitchFamily="18" charset="0"/>
                        </a:rPr>
                        <m:t>x</m:t>
                      </m:r>
                    </m:e>
                    <m:sub>
                      <m:r>
                        <a:rPr xmlns:a="http://schemas.openxmlformats.org/drawingml/2006/main" sz="4800" i="1">
                          <a:solidFill>
                            <a:srgbClr val="004C7F"/>
                          </a:solidFill>
                          <a:latin typeface="Cambria Math" panose="02040503050406030204" pitchFamily="18" charset="0"/>
                        </a:rPr>
                        <m:t>j</m:t>
                      </m:r>
                    </m:sub>
                  </m:sSub>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f</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X</m:t>
                  </m:r>
                  <m:r>
                    <a:rPr xmlns:a="http://schemas.openxmlformats.org/drawingml/2006/main" sz="4800" i="1">
                      <a:solidFill>
                        <a:srgbClr val="004C7F"/>
                      </a:solidFill>
                      <a:latin typeface="Cambria Math" panose="02040503050406030204" pitchFamily="18" charset="0"/>
                    </a:rPr>
                    <m:t>,</m:t>
                  </m:r>
                  <m:sSub>
                    <m:e>
                      <m:r>
                        <m:rPr>
                          <m:sty m:val="p"/>
                        </m:rPr>
                        <a:rPr xmlns:a="http://schemas.openxmlformats.org/drawingml/2006/main" sz="4800" i="1">
                          <a:solidFill>
                            <a:srgbClr val="004C7F"/>
                          </a:solidFill>
                          <a:latin typeface="Cambria Math" panose="02040503050406030204" pitchFamily="18" charset="0"/>
                        </a:rPr>
                        <m:t>Φ</m:t>
                      </m:r>
                    </m:e>
                    <m:sub>
                      <m:r>
                        <a:rPr xmlns:a="http://schemas.openxmlformats.org/drawingml/2006/main" sz="4800" i="1">
                          <a:solidFill>
                            <a:srgbClr val="004C7F"/>
                          </a:solidFill>
                          <a:latin typeface="Cambria Math" panose="02040503050406030204" pitchFamily="18" charset="0"/>
                        </a:rPr>
                        <m:t>j</m:t>
                      </m:r>
                    </m:sub>
                  </m:sSub>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s</m:t>
                  </m:r>
                  <m:r>
                    <a:rPr xmlns:a="http://schemas.openxmlformats.org/drawingml/2006/main" sz="4800" i="1">
                      <a:solidFill>
                        <a:srgbClr val="004C7F"/>
                      </a:solidFill>
                      <a:latin typeface="Cambria Math" panose="02040503050406030204" pitchFamily="18" charset="0"/>
                    </a:rPr>
                    <m:t>u</m:t>
                  </m:r>
                  <m:r>
                    <a:rPr xmlns:a="http://schemas.openxmlformats.org/drawingml/2006/main" sz="4800" i="1">
                      <a:solidFill>
                        <a:srgbClr val="004C7F"/>
                      </a:solidFill>
                      <a:latin typeface="Cambria Math" panose="02040503050406030204" pitchFamily="18" charset="0"/>
                    </a:rPr>
                    <m:t>b</m:t>
                  </m:r>
                  <m:r>
                    <a:rPr xmlns:a="http://schemas.openxmlformats.org/drawingml/2006/main" sz="4800" i="1">
                      <a:solidFill>
                        <a:srgbClr val="004C7F"/>
                      </a:solidFill>
                      <a:latin typeface="Cambria Math" panose="02040503050406030204" pitchFamily="18" charset="0"/>
                    </a:rPr>
                    <m:t>j</m:t>
                  </m:r>
                  <m:r>
                    <a:rPr xmlns:a="http://schemas.openxmlformats.org/drawingml/2006/main" sz="4800" i="1">
                      <a:solidFill>
                        <a:srgbClr val="004C7F"/>
                      </a:solidFill>
                      <a:latin typeface="Cambria Math" panose="02040503050406030204" pitchFamily="18" charset="0"/>
                    </a:rPr>
                    <m:t>e</m:t>
                  </m:r>
                  <m:r>
                    <a:rPr xmlns:a="http://schemas.openxmlformats.org/drawingml/2006/main" sz="4800" i="1">
                      <a:solidFill>
                        <a:srgbClr val="004C7F"/>
                      </a:solidFill>
                      <a:latin typeface="Cambria Math" panose="02040503050406030204" pitchFamily="18" charset="0"/>
                    </a:rPr>
                    <m:t>c</m:t>
                  </m:r>
                  <m:r>
                    <a:rPr xmlns:a="http://schemas.openxmlformats.org/drawingml/2006/main" sz="4800" i="1">
                      <a:solidFill>
                        <a:srgbClr val="004C7F"/>
                      </a:solidFill>
                      <a:latin typeface="Cambria Math" panose="02040503050406030204" pitchFamily="18" charset="0"/>
                    </a:rPr>
                    <m:t>t</m:t>
                  </m:r>
                  <m:r>
                    <a:rPr xmlns:a="http://schemas.openxmlformats.org/drawingml/2006/main" sz="4800" i="1">
                      <a:solidFill>
                        <a:srgbClr val="004C7F"/>
                      </a:solidFill>
                      <a:latin typeface="Cambria Math" panose="02040503050406030204" pitchFamily="18" charset="0"/>
                    </a:rPr>
                    <m:t>t</m:t>
                  </m:r>
                  <m:r>
                    <a:rPr xmlns:a="http://schemas.openxmlformats.org/drawingml/2006/main" sz="4800" i="1">
                      <a:solidFill>
                        <a:srgbClr val="004C7F"/>
                      </a:solidFill>
                      <a:latin typeface="Cambria Math" panose="02040503050406030204" pitchFamily="18" charset="0"/>
                    </a:rPr>
                    <m:t>o</m:t>
                  </m:r>
                  <m:r>
                    <a:rPr xmlns:a="http://schemas.openxmlformats.org/drawingml/2006/main" sz="4800" i="1">
                      <a:solidFill>
                        <a:srgbClr val="004C7F"/>
                      </a:solidFill>
                      <a:latin typeface="Cambria Math" panose="02040503050406030204" pitchFamily="18" charset="0"/>
                    </a:rPr>
                    <m:t>h</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W</m:t>
                  </m:r>
                  <m:r>
                    <a:rPr xmlns:a="http://schemas.openxmlformats.org/drawingml/2006/main" sz="4800" i="1">
                      <a:solidFill>
                        <a:srgbClr val="004C7F"/>
                      </a:solidFill>
                      <a:latin typeface="Cambria Math" panose="02040503050406030204" pitchFamily="18" charset="0"/>
                    </a:rPr>
                    <m:t>(</m:t>
                  </m:r>
                  <m:r>
                    <m:rPr>
                      <m:sty m:val="p"/>
                    </m:rPr>
                    <a:rPr xmlns:a="http://schemas.openxmlformats.org/drawingml/2006/main" sz="4800" i="1">
                      <a:solidFill>
                        <a:srgbClr val="004C7F"/>
                      </a:solidFill>
                      <a:latin typeface="Cambria Math" panose="02040503050406030204" pitchFamily="18" charset="0"/>
                    </a:rPr>
                    <m:t>Φ</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m:t>
                  </m:r>
                  <m:r>
                    <a:rPr xmlns:a="http://schemas.openxmlformats.org/drawingml/2006/main" sz="4800" i="1">
                      <a:solidFill>
                        <a:srgbClr val="004C7F"/>
                      </a:solidFill>
                      <a:latin typeface="Cambria Math" panose="02040503050406030204" pitchFamily="18" charset="0"/>
                    </a:rPr>
                    <m:t>0</m:t>
                  </m:r>
                </m:oMath>
              </m:oMathPara>
            </a14:m>
            <a:endParaRPr sz="4800">
              <a:solidFill>
                <a:srgbClr val="004D80"/>
              </a:solidFill>
            </a:endParaRPr>
          </a:p>
        </p:txBody>
      </p:sp>
      <p:sp>
        <p:nvSpPr>
          <p:cNvPr id="202" name="[4] Zheng, X., Aragam, B., Ravikumar, P., and Xing, E. P. DAGs with NO TEARS: Continuous Optimization for Structure Learning. In Advances in Neural Information Processing Systems, 2018.…"/>
          <p:cNvSpPr txBox="1"/>
          <p:nvPr/>
        </p:nvSpPr>
        <p:spPr>
          <a:xfrm>
            <a:off x="577610" y="12196119"/>
            <a:ext cx="23354104"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sz="2000">
                <a:latin typeface="Avenir Book"/>
                <a:ea typeface="Avenir Book"/>
                <a:cs typeface="Avenir Book"/>
                <a:sym typeface="Avenir Book"/>
              </a:defRPr>
            </a:pPr>
            <a:r>
              <a:t>[4] Zheng, X., Aragam, B., Ravikumar, P., and Xing, E. P. DAGs with NO TEARS: Continuous Optimization for Structure Learning. In Advances in Neural Information Processing Systems, 2018.</a:t>
            </a:r>
          </a:p>
          <a:p>
            <a:pPr defTabSz="457200">
              <a:lnSpc>
                <a:spcPct val="100000"/>
              </a:lnSpc>
              <a:spcBef>
                <a:spcPts val="0"/>
              </a:spcBef>
              <a:defRPr sz="2000">
                <a:latin typeface="Avenir Book"/>
                <a:ea typeface="Avenir Book"/>
                <a:cs typeface="Avenir Book"/>
                <a:sym typeface="Avenir Book"/>
              </a:defRPr>
            </a:pPr>
            <a:r>
              <a:t>[5] Zheng, X., Dan, C., Aragam, B., Ravikumar, P., and Xing, E. P. Learning sparse nonparametric DAGs. In International Conference on Artificial Intelligence and Statistics, 2020.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2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0">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0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2"/>
      <p:bldP build="p" bldLvl="1" animBg="1" rev="0" advAuto="0" spid="20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ructure Mapping from Source to Target"/>
          <p:cNvSpPr txBox="1"/>
          <p:nvPr>
            <p:ph type="title"/>
          </p:nvPr>
        </p:nvSpPr>
        <p:spPr>
          <a:prstGeom prst="rect">
            <a:avLst/>
          </a:prstGeom>
        </p:spPr>
        <p:txBody>
          <a:bodyPr/>
          <a:lstStyle>
            <a:lvl1pPr>
              <a:defRPr b="0" spc="-140" sz="7000">
                <a:latin typeface="Avenir Heavy"/>
                <a:ea typeface="Avenir Heavy"/>
                <a:cs typeface="Avenir Heavy"/>
                <a:sym typeface="Avenir Heavy"/>
              </a:defRPr>
            </a:lvl1pPr>
          </a:lstStyle>
          <a:p>
            <a:pPr/>
            <a:r>
              <a:t>Structure Mapping from Source to Target</a:t>
            </a:r>
          </a:p>
        </p:txBody>
      </p:sp>
      <p:sp>
        <p:nvSpPr>
          <p:cNvPr id="207" name="Structure Mapping Algorithm"/>
          <p:cNvSpPr txBox="1"/>
          <p:nvPr>
            <p:ph type="body" idx="13"/>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Structure Mapping Algorithm</a:t>
            </a:r>
          </a:p>
        </p:txBody>
      </p:sp>
      <p:sp>
        <p:nvSpPr>
          <p:cNvPr id="208" name="Initially, start with assumption that two causal structures are same in the source domain and target domain.…"/>
          <p:cNvSpPr txBox="1"/>
          <p:nvPr>
            <p:ph type="body" idx="1"/>
          </p:nvPr>
        </p:nvSpPr>
        <p:spPr>
          <a:prstGeom prst="rect">
            <a:avLst/>
          </a:prstGeom>
        </p:spPr>
        <p:txBody>
          <a:bodyPr/>
          <a:lstStyle/>
          <a:p>
            <a:pPr marL="548639" indent="-548639" defTabSz="2194505">
              <a:spcBef>
                <a:spcPts val="4000"/>
              </a:spcBef>
              <a:defRPr sz="4319">
                <a:latin typeface="Avenir Book"/>
                <a:ea typeface="Avenir Book"/>
                <a:cs typeface="Avenir Book"/>
                <a:sym typeface="Avenir Book"/>
              </a:defRPr>
            </a:pPr>
            <a:r>
              <a:t>Initially, start with assumption that two causal structures are </a:t>
            </a:r>
            <a:r>
              <a:rPr i="1">
                <a:latin typeface="Avenir Heavy"/>
                <a:ea typeface="Avenir Heavy"/>
                <a:cs typeface="Avenir Heavy"/>
                <a:sym typeface="Avenir Heavy"/>
              </a:rPr>
              <a:t>same</a:t>
            </a:r>
            <a:r>
              <a:t> in the source domain and target domain.</a:t>
            </a:r>
          </a:p>
          <a:p>
            <a:pPr marL="548639" indent="-548639" defTabSz="2194505">
              <a:spcBef>
                <a:spcPts val="4000"/>
              </a:spcBef>
              <a:defRPr sz="4319">
                <a:latin typeface="Avenir Book"/>
                <a:ea typeface="Avenir Book"/>
                <a:cs typeface="Avenir Book"/>
                <a:sym typeface="Avenir Book"/>
              </a:defRPr>
            </a:pPr>
            <a:r>
              <a:t>Take limited number of random actions in </a:t>
            </a:r>
            <a:r>
              <a:rPr i="1">
                <a:latin typeface="Avenir Heavy"/>
                <a:ea typeface="Avenir Heavy"/>
                <a:cs typeface="Avenir Heavy"/>
                <a:sym typeface="Avenir Heavy"/>
              </a:rPr>
              <a:t>target. </a:t>
            </a:r>
            <a:endParaRPr i="1">
              <a:latin typeface="Avenir Heavy"/>
              <a:ea typeface="Avenir Heavy"/>
              <a:cs typeface="Avenir Heavy"/>
              <a:sym typeface="Avenir Heavy"/>
            </a:endParaRPr>
          </a:p>
          <a:p>
            <a:pPr marL="548639" indent="-548639" defTabSz="2194505">
              <a:spcBef>
                <a:spcPts val="4000"/>
              </a:spcBef>
              <a:defRPr sz="4319">
                <a:latin typeface="Avenir Book"/>
                <a:ea typeface="Avenir Book"/>
                <a:cs typeface="Avenir Book"/>
                <a:sym typeface="Avenir Book"/>
              </a:defRPr>
            </a:pPr>
            <a:r>
              <a:t>If the state prediction is wrong in the target domain, then: </a:t>
            </a:r>
            <a:br/>
          </a:p>
          <a:p>
            <a:pPr marL="548639" indent="-548639" defTabSz="2194505">
              <a:spcBef>
                <a:spcPts val="4000"/>
              </a:spcBef>
              <a:defRPr sz="4319">
                <a:latin typeface="Avenir Heavy"/>
                <a:ea typeface="Avenir Heavy"/>
                <a:cs typeface="Avenir Heavy"/>
                <a:sym typeface="Avenir Heavy"/>
              </a:defRPr>
            </a:pPr>
          </a:p>
          <a:p>
            <a:pPr marL="548639" indent="-548639" defTabSz="2194505">
              <a:spcBef>
                <a:spcPts val="4000"/>
              </a:spcBef>
              <a:defRPr sz="4319">
                <a:latin typeface="Avenir Book"/>
                <a:ea typeface="Avenir Book"/>
                <a:cs typeface="Avenir Book"/>
                <a:sym typeface="Avenir Book"/>
              </a:defRPr>
            </a:pPr>
            <a:r>
              <a:rPr>
                <a:latin typeface="Avenir Heavy"/>
                <a:ea typeface="Avenir Heavy"/>
                <a:cs typeface="Avenir Heavy"/>
                <a:sym typeface="Avenir Heavy"/>
              </a:rPr>
              <a:t>Categorize</a:t>
            </a:r>
            <a:r>
              <a:t> objects in the same group if </a:t>
            </a:r>
            <a:r>
              <a:rPr i="1">
                <a:latin typeface="Avenir Heavy"/>
                <a:ea typeface="Avenir Heavy"/>
                <a:cs typeface="Avenir Heavy"/>
                <a:sym typeface="Avenir Heavy"/>
              </a:rPr>
              <a:t>causal behaviors</a:t>
            </a:r>
            <a:r>
              <a:t> are the same.</a:t>
            </a:r>
          </a:p>
          <a:p>
            <a:pPr marL="548639" indent="-548639" defTabSz="2194505">
              <a:spcBef>
                <a:spcPts val="4000"/>
              </a:spcBef>
              <a:defRPr sz="4319">
                <a:latin typeface="Avenir Book"/>
                <a:ea typeface="Avenir Book"/>
                <a:cs typeface="Avenir Book"/>
                <a:sym typeface="Avenir Book"/>
              </a:defRPr>
            </a:pPr>
            <a:r>
              <a:t>Predict state transitions and reward function using </a:t>
            </a:r>
            <a:r>
              <a:rPr i="1">
                <a:latin typeface="Avenir Heavy"/>
                <a:ea typeface="Avenir Heavy"/>
                <a:cs typeface="Avenir Heavy"/>
                <a:sym typeface="Avenir Heavy"/>
              </a:rPr>
              <a:t>mapped</a:t>
            </a:r>
            <a:r>
              <a:t> attributes. </a:t>
            </a:r>
          </a:p>
        </p:txBody>
      </p:sp>
      <p:sp>
        <p:nvSpPr>
          <p:cNvPr id="209" name="Source  object attributes"/>
          <p:cNvSpPr txBox="1"/>
          <p:nvPr/>
        </p:nvSpPr>
        <p:spPr>
          <a:xfrm>
            <a:off x="2805728" y="8344893"/>
            <a:ext cx="3862325" cy="1454151"/>
          </a:xfrm>
          <a:prstGeom prst="rect">
            <a:avLst/>
          </a:prstGeom>
          <a:ln w="25400">
            <a:solidFill>
              <a:srgbClr val="FF40FF"/>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ctr">
              <a:defRPr sz="4000">
                <a:latin typeface="Avenir Book"/>
                <a:ea typeface="Avenir Book"/>
                <a:cs typeface="Avenir Book"/>
                <a:sym typeface="Avenir Book"/>
              </a:defRPr>
            </a:pPr>
            <a:r>
              <a:t>Source </a:t>
            </a:r>
            <a:br/>
            <a:r>
              <a:t>object attributes</a:t>
            </a:r>
          </a:p>
        </p:txBody>
      </p:sp>
      <p:sp>
        <p:nvSpPr>
          <p:cNvPr id="210" name="Target object attributes (with the same transition parameters)"/>
          <p:cNvSpPr txBox="1"/>
          <p:nvPr/>
        </p:nvSpPr>
        <p:spPr>
          <a:xfrm>
            <a:off x="13754495" y="8030568"/>
            <a:ext cx="8491221" cy="2082801"/>
          </a:xfrm>
          <a:prstGeom prst="rect">
            <a:avLst/>
          </a:prstGeom>
          <a:ln w="25400">
            <a:solidFill>
              <a:schemeClr val="accent1"/>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ctr">
              <a:defRPr sz="4000">
                <a:latin typeface="Avenir Book"/>
                <a:ea typeface="Avenir Book"/>
                <a:cs typeface="Avenir Book"/>
                <a:sym typeface="Avenir Book"/>
              </a:defRPr>
            </a:pPr>
            <a:r>
              <a:t>Target</a:t>
            </a:r>
            <a:br/>
            <a:r>
              <a:t>object attributes</a:t>
            </a:r>
            <a:br/>
            <a:r>
              <a:t>(with the same transition parameters)</a:t>
            </a:r>
          </a:p>
        </p:txBody>
      </p:sp>
      <p:sp>
        <p:nvSpPr>
          <p:cNvPr id="211" name="Double Arrow"/>
          <p:cNvSpPr/>
          <p:nvPr/>
        </p:nvSpPr>
        <p:spPr>
          <a:xfrm>
            <a:off x="7214504" y="8436968"/>
            <a:ext cx="5993540" cy="1270001"/>
          </a:xfrm>
          <a:prstGeom prst="leftRightArrow">
            <a:avLst>
              <a:gd name="adj1" fmla="val 32000"/>
              <a:gd name="adj2" fmla="val 44000"/>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2" name="Match"/>
          <p:cNvSpPr txBox="1"/>
          <p:nvPr/>
        </p:nvSpPr>
        <p:spPr>
          <a:xfrm>
            <a:off x="9311094" y="8602068"/>
            <a:ext cx="2147317" cy="939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venir Book"/>
                <a:ea typeface="Avenir Book"/>
                <a:cs typeface="Avenir Book"/>
                <a:sym typeface="Avenir Book"/>
              </a:defRPr>
            </a:lvl1pPr>
          </a:lstStyle>
          <a:p>
            <a:pPr/>
            <a:r>
              <a:t> Match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Experimental Evaluation"/>
          <p:cNvSpPr txBox="1"/>
          <p:nvPr>
            <p:ph type="title"/>
          </p:nvPr>
        </p:nvSpPr>
        <p:spPr>
          <a:prstGeom prst="rect">
            <a:avLst/>
          </a:prstGeom>
        </p:spPr>
        <p:txBody>
          <a:bodyPr/>
          <a:lstStyle/>
          <a:p>
            <a:pPr defTabSz="2218888">
              <a:defRPr b="0" spc="-154" sz="7735">
                <a:latin typeface="Avenir Heavy"/>
                <a:ea typeface="Avenir Heavy"/>
                <a:cs typeface="Avenir Heavy"/>
                <a:sym typeface="Avenir Heavy"/>
              </a:defRPr>
            </a:pPr>
            <a:r>
              <a:rPr spc="-127" sz="6370"/>
              <a:t>Experimental</a:t>
            </a:r>
            <a:r>
              <a:t> </a:t>
            </a:r>
            <a:r>
              <a:rPr spc="-127" sz="6370"/>
              <a:t>Evaluation</a:t>
            </a:r>
          </a:p>
        </p:txBody>
      </p:sp>
      <p:sp>
        <p:nvSpPr>
          <p:cNvPr id="217" name="Structure Learning"/>
          <p:cNvSpPr txBox="1"/>
          <p:nvPr>
            <p:ph type="body" idx="13"/>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Structure Learning</a:t>
            </a:r>
          </a:p>
        </p:txBody>
      </p:sp>
      <p:pic>
        <p:nvPicPr>
          <p:cNvPr id="218" name="w_est_up.pdf" descr="w_est_up.pdf"/>
          <p:cNvPicPr>
            <a:picLocks noChangeAspect="1"/>
          </p:cNvPicPr>
          <p:nvPr/>
        </p:nvPicPr>
        <p:blipFill>
          <a:blip r:embed="rId3">
            <a:extLst/>
          </a:blip>
          <a:stretch>
            <a:fillRect/>
          </a:stretch>
        </p:blipFill>
        <p:spPr>
          <a:xfrm>
            <a:off x="6378688" y="3528217"/>
            <a:ext cx="10527165" cy="7895375"/>
          </a:xfrm>
          <a:prstGeom prst="rect">
            <a:avLst/>
          </a:prstGeom>
          <a:ln w="12700">
            <a:miter lim="400000"/>
          </a:ln>
        </p:spPr>
      </p:pic>
      <p:sp>
        <p:nvSpPr>
          <p:cNvPr id="219" name="Figure 3:   norm of weight values for learned bayesian graph   for  action  . Attributes on y-axis are potential parents (causes) of the  corresponding   attribute on x-axis ( ), with parameters j . Positive values  of weights indicate edge between paren"/>
          <p:cNvSpPr txBox="1"/>
          <p:nvPr/>
        </p:nvSpPr>
        <p:spPr>
          <a:xfrm>
            <a:off x="7893548" y="11661843"/>
            <a:ext cx="8596905" cy="14767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2000">
                <a:latin typeface="Avenir Book Oblique"/>
                <a:ea typeface="Avenir Book Oblique"/>
                <a:cs typeface="Avenir Book Oblique"/>
                <a:sym typeface="Avenir Book Oblique"/>
              </a:defRPr>
            </a:pPr>
            <a:r>
              <a:t>Figure 3: </a:t>
            </a:r>
            <a14:m>
              <m:oMath>
                <m:sSub>
                  <m:e>
                    <m:r>
                      <a:rPr xmlns:a="http://schemas.openxmlformats.org/drawingml/2006/main" sz="2150" i="1">
                        <a:solidFill>
                          <a:srgbClr val="000000"/>
                        </a:solidFill>
                        <a:latin typeface="Cambria Math" panose="02040503050406030204" pitchFamily="18" charset="0"/>
                      </a:rPr>
                      <m:t>L</m:t>
                    </m:r>
                  </m:e>
                  <m:sub>
                    <m:r>
                      <a:rPr xmlns:a="http://schemas.openxmlformats.org/drawingml/2006/main" sz="2150" i="1">
                        <a:solidFill>
                          <a:srgbClr val="000000"/>
                        </a:solidFill>
                        <a:latin typeface="Cambria Math" panose="02040503050406030204" pitchFamily="18" charset="0"/>
                      </a:rPr>
                      <m:t>2</m:t>
                    </m:r>
                  </m:sub>
                </m:sSub>
              </m:oMath>
            </a14:m>
            <a:r>
              <a:t> norm of weight values for learned bayesian graph </a:t>
            </a:r>
            <a14:m>
              <m:oMath>
                <m:sSup>
                  <m:e>
                    <m:r>
                      <a:rPr xmlns:a="http://schemas.openxmlformats.org/drawingml/2006/main" sz="2300" i="1">
                        <a:solidFill>
                          <a:srgbClr val="000000"/>
                        </a:solidFill>
                        <a:latin typeface="Cambria Math" panose="02040503050406030204" pitchFamily="18" charset="0"/>
                      </a:rPr>
                      <m:t>G</m:t>
                    </m:r>
                  </m:e>
                  <m:sup>
                    <m:r>
                      <a:rPr xmlns:a="http://schemas.openxmlformats.org/drawingml/2006/main" sz="2300" i="1">
                        <a:solidFill>
                          <a:srgbClr val="000000"/>
                        </a:solidFill>
                        <a:latin typeface="Cambria Math" panose="02040503050406030204" pitchFamily="18" charset="0"/>
                      </a:rPr>
                      <m:t>u</m:t>
                    </m:r>
                    <m:r>
                      <a:rPr xmlns:a="http://schemas.openxmlformats.org/drawingml/2006/main" sz="2300" i="1">
                        <a:solidFill>
                          <a:srgbClr val="000000"/>
                        </a:solidFill>
                        <a:latin typeface="Cambria Math" panose="02040503050406030204" pitchFamily="18" charset="0"/>
                      </a:rPr>
                      <m:t>p</m:t>
                    </m:r>
                  </m:sup>
                </m:sSup>
              </m:oMath>
            </a14:m>
            <a:r>
              <a:t> for </a:t>
            </a:r>
            <a:br/>
            <a:r>
              <a:t>action </a:t>
            </a:r>
            <a14:m>
              <m:oMath>
                <m:sSup>
                  <m:e/>
                  <m:sup>
                    <m:r>
                      <a:rPr xmlns:a="http://schemas.openxmlformats.org/drawingml/2006/main" sz="2200" i="1">
                        <a:solidFill>
                          <a:srgbClr val="000000"/>
                        </a:solidFill>
                        <a:latin typeface="Cambria Math" panose="02040503050406030204" pitchFamily="18" charset="0"/>
                      </a:rPr>
                      <m:t>′</m:t>
                    </m:r>
                  </m:sup>
                </m:sSup>
                <m:r>
                  <a:rPr xmlns:a="http://schemas.openxmlformats.org/drawingml/2006/main" sz="2200" i="1">
                    <a:solidFill>
                      <a:srgbClr val="000000"/>
                    </a:solidFill>
                    <a:latin typeface="Cambria Math" panose="02040503050406030204" pitchFamily="18" charset="0"/>
                  </a:rPr>
                  <m:t>U</m:t>
                </m:r>
                <m:sSup>
                  <m:e>
                    <m:r>
                      <a:rPr xmlns:a="http://schemas.openxmlformats.org/drawingml/2006/main" sz="2200" i="1">
                        <a:solidFill>
                          <a:srgbClr val="000000"/>
                        </a:solidFill>
                        <a:latin typeface="Cambria Math" panose="02040503050406030204" pitchFamily="18" charset="0"/>
                      </a:rPr>
                      <m:t>P</m:t>
                    </m:r>
                  </m:e>
                  <m:sup>
                    <m:r>
                      <a:rPr xmlns:a="http://schemas.openxmlformats.org/drawingml/2006/main" sz="2200" i="1">
                        <a:solidFill>
                          <a:srgbClr val="000000"/>
                        </a:solidFill>
                        <a:latin typeface="Cambria Math" panose="02040503050406030204" pitchFamily="18" charset="0"/>
                      </a:rPr>
                      <m:t>′</m:t>
                    </m:r>
                  </m:sup>
                </m:sSup>
              </m:oMath>
            </a14:m>
            <a:r>
              <a:t>. Attributes on y-axis are potential parents (causes) of the </a:t>
            </a:r>
            <a:br/>
            <a:r>
              <a:t>corresponding </a:t>
            </a:r>
            <a14:m>
              <m:oMath>
                <m:sSub>
                  <m:e>
                    <m:r>
                      <a:rPr xmlns:a="http://schemas.openxmlformats.org/drawingml/2006/main" sz="1900" i="1">
                        <a:solidFill>
                          <a:srgbClr val="000000"/>
                        </a:solidFill>
                        <a:latin typeface="Cambria Math" panose="02040503050406030204" pitchFamily="18" charset="0"/>
                      </a:rPr>
                      <m:t>j</m:t>
                    </m:r>
                  </m:e>
                  <m:sub>
                    <m:r>
                      <a:rPr xmlns:a="http://schemas.openxmlformats.org/drawingml/2006/main" sz="1900" i="1">
                        <a:solidFill>
                          <a:srgbClr val="000000"/>
                        </a:solidFill>
                        <a:latin typeface="Cambria Math" panose="02040503050406030204" pitchFamily="18" charset="0"/>
                      </a:rPr>
                      <m:t>t</m:t>
                    </m:r>
                    <m:r>
                      <a:rPr xmlns:a="http://schemas.openxmlformats.org/drawingml/2006/main" sz="1900" i="1">
                        <a:solidFill>
                          <a:srgbClr val="000000"/>
                        </a:solidFill>
                        <a:latin typeface="Cambria Math" panose="02040503050406030204" pitchFamily="18" charset="0"/>
                      </a:rPr>
                      <m:t>h</m:t>
                    </m:r>
                  </m:sub>
                </m:sSub>
              </m:oMath>
            </a14:m>
            <a:r>
              <a:t> attribute on x-axis (</a:t>
            </a:r>
            <a14:m>
              <m:oMath>
                <m:sSub>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Sub>
              </m:oMath>
            </a14:m>
            <a:r>
              <a:t>), with parameters j . Positive values </a:t>
            </a:r>
            <a:br/>
            <a:r>
              <a:t>of weights indicate edge between parents and children.</a:t>
            </a:r>
          </a:p>
        </p:txBody>
      </p:sp>
      <p:sp>
        <p:nvSpPr>
          <p:cNvPr id="220" name="Square"/>
          <p:cNvSpPr/>
          <p:nvPr/>
        </p:nvSpPr>
        <p:spPr>
          <a:xfrm>
            <a:off x="13193254" y="8789527"/>
            <a:ext cx="749095" cy="748842"/>
          </a:xfrm>
          <a:prstGeom prst="rect">
            <a:avLst/>
          </a:prstGeom>
          <a:ln w="88900">
            <a:solidFill>
              <a:srgbClr val="FF2600">
                <a:alpha val="54878"/>
              </a:srgb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1" name="Square"/>
          <p:cNvSpPr/>
          <p:nvPr/>
        </p:nvSpPr>
        <p:spPr>
          <a:xfrm>
            <a:off x="13193254" y="6435060"/>
            <a:ext cx="749095" cy="748842"/>
          </a:xfrm>
          <a:prstGeom prst="rect">
            <a:avLst/>
          </a:prstGeom>
          <a:ln w="88900">
            <a:solidFill>
              <a:srgbClr val="FF2600">
                <a:alpha val="54878"/>
              </a:srgb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2" name="Square"/>
          <p:cNvSpPr/>
          <p:nvPr/>
        </p:nvSpPr>
        <p:spPr>
          <a:xfrm>
            <a:off x="13809685" y="8789527"/>
            <a:ext cx="749095" cy="748842"/>
          </a:xfrm>
          <a:prstGeom prst="rect">
            <a:avLst/>
          </a:prstGeom>
          <a:ln w="88900">
            <a:solidFill>
              <a:srgbClr val="FF2600">
                <a:alpha val="54878"/>
              </a:srgb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Rectangle"/>
          <p:cNvSpPr/>
          <p:nvPr/>
        </p:nvSpPr>
        <p:spPr>
          <a:xfrm>
            <a:off x="8428698" y="4644611"/>
            <a:ext cx="4956493" cy="1346050"/>
          </a:xfrm>
          <a:prstGeom prst="rect">
            <a:avLst/>
          </a:prstGeom>
          <a:ln w="88900">
            <a:solidFill>
              <a:srgbClr val="FF2600">
                <a:alpha val="54878"/>
              </a:srgb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4" name="Square"/>
          <p:cNvSpPr/>
          <p:nvPr/>
        </p:nvSpPr>
        <p:spPr>
          <a:xfrm>
            <a:off x="13809685" y="6435060"/>
            <a:ext cx="749095" cy="748842"/>
          </a:xfrm>
          <a:prstGeom prst="rect">
            <a:avLst/>
          </a:prstGeom>
          <a:ln w="88900">
            <a:solidFill>
              <a:srgbClr val="FF2600">
                <a:alpha val="54878"/>
              </a:srgb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20"/>
                                        </p:tgtEl>
                                        <p:attrNameLst>
                                          <p:attrName>style.visibility</p:attrName>
                                        </p:attrNameLst>
                                      </p:cBhvr>
                                      <p:to>
                                        <p:strVal val="visible"/>
                                      </p:to>
                                    </p:set>
                                    <p:animEffect filter="fade" transition="in">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2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4" fill="hold">
                                  <p:stCondLst>
                                    <p:cond delay="0"/>
                                  </p:stCondLst>
                                  <p:iterate type="el" backwards="0">
                                    <p:tmAbs val="0"/>
                                  </p:iterate>
                                  <p:childTnLst>
                                    <p:set>
                                      <p:cBhvr>
                                        <p:cTn id="19" fill="hold">
                                          <p:stCondLst>
                                            <p:cond delay="0"/>
                                          </p:stCondLst>
                                        </p:cTn>
                                        <p:tgtEl>
                                          <p:spTgt spid="22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2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6" fill="hold">
                                  <p:stCondLst>
                                    <p:cond delay="0"/>
                                  </p:stCondLst>
                                  <p:iterate type="el" backwards="0">
                                    <p:tmAbs val="0"/>
                                  </p:iterate>
                                  <p:childTnLst>
                                    <p:set>
                                      <p:cBhvr>
                                        <p:cTn id="27" fill="hold">
                                          <p:stCondLst>
                                            <p:cond delay="0"/>
                                          </p:stCondLst>
                                        </p:cTn>
                                        <p:tgtEl>
                                          <p:spTgt spid="2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7" fill="hold">
                                  <p:stCondLst>
                                    <p:cond delay="0"/>
                                  </p:stCondLst>
                                  <p:iterate type="el" backwards="0">
                                    <p:tmAbs val="0"/>
                                  </p:iterate>
                                  <p:childTnLst>
                                    <p:set>
                                      <p:cBhvr>
                                        <p:cTn id="31" fill="hold"/>
                                        <p:tgtEl>
                                          <p:spTgt spid="2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0" presetID="1" grpId="8" fill="hold">
                                  <p:stCondLst>
                                    <p:cond delay="0"/>
                                  </p:stCondLst>
                                  <p:iterate type="el" backwards="0">
                                    <p:tmAbs val="0"/>
                                  </p:iterate>
                                  <p:childTnLst>
                                    <p:set>
                                      <p:cBhvr>
                                        <p:cTn id="35" fill="hold">
                                          <p:stCondLst>
                                            <p:cond delay="0"/>
                                          </p:stCondLst>
                                        </p:cTn>
                                        <p:tgtEl>
                                          <p:spTgt spid="2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9" fill="hold">
                                  <p:stCondLst>
                                    <p:cond delay="0"/>
                                  </p:stCondLst>
                                  <p:iterate type="el" backwards="0">
                                    <p:tmAbs val="0"/>
                                  </p:iterate>
                                  <p:childTnLst>
                                    <p:set>
                                      <p:cBhvr>
                                        <p:cTn id="39" fill="hold"/>
                                        <p:tgtEl>
                                          <p:spTgt spid="2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xit" nodeType="clickEffect" presetSubtype="0" presetID="1" grpId="10" fill="hold">
                                  <p:stCondLst>
                                    <p:cond delay="0"/>
                                  </p:stCondLst>
                                  <p:iterate type="el" backwards="0">
                                    <p:tmAbs val="0"/>
                                  </p:iterate>
                                  <p:childTnLst>
                                    <p:set>
                                      <p:cBhvr>
                                        <p:cTn id="43" fill="hold">
                                          <p:stCondLst>
                                            <p:cond delay="0"/>
                                          </p:stCondLst>
                                        </p:cTn>
                                        <p:tgtEl>
                                          <p:spTgt spid="2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5"/>
      <p:bldP build="whole" bldLvl="1" animBg="1" rev="0" advAuto="0" spid="222" grpId="6"/>
      <p:bldP build="whole" bldLvl="1" animBg="1" rev="0" advAuto="0" spid="224" grpId="8"/>
      <p:bldP build="whole" bldLvl="1" animBg="1" rev="0" advAuto="0" spid="220" grpId="1"/>
      <p:bldP build="whole" bldLvl="1" animBg="1" rev="0" advAuto="0" spid="220" grpId="2"/>
      <p:bldP build="whole" bldLvl="1" animBg="1" rev="0" advAuto="0" spid="223" grpId="9"/>
      <p:bldP build="whole" bldLvl="1" animBg="1" rev="0" advAuto="0" spid="223" grpId="10"/>
      <p:bldP build="whole" bldLvl="1" animBg="1" rev="0" advAuto="0" spid="221" grpId="3"/>
      <p:bldP build="whole" bldLvl="1" animBg="1" rev="0" advAuto="0" spid="221" grpId="4"/>
      <p:bldP build="whole" bldLvl="1" animBg="1" rev="0" advAuto="0" spid="224" grpId="7"/>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xperimental Evaluation"/>
          <p:cNvSpPr txBox="1"/>
          <p:nvPr>
            <p:ph type="title"/>
          </p:nvPr>
        </p:nvSpPr>
        <p:spPr>
          <a:prstGeom prst="rect">
            <a:avLst/>
          </a:prstGeom>
        </p:spPr>
        <p:txBody>
          <a:bodyPr/>
          <a:lstStyle/>
          <a:p>
            <a:pPr defTabSz="2218888">
              <a:defRPr b="0" spc="-154" sz="7735">
                <a:latin typeface="Avenir Heavy"/>
                <a:ea typeface="Avenir Heavy"/>
                <a:cs typeface="Avenir Heavy"/>
                <a:sym typeface="Avenir Heavy"/>
              </a:defRPr>
            </a:pPr>
            <a:r>
              <a:rPr spc="-127" sz="6370"/>
              <a:t>Experimental</a:t>
            </a:r>
            <a:r>
              <a:t> </a:t>
            </a:r>
            <a:r>
              <a:rPr spc="-127" sz="6370"/>
              <a:t>Evaluation</a:t>
            </a:r>
          </a:p>
        </p:txBody>
      </p:sp>
      <p:sp>
        <p:nvSpPr>
          <p:cNvPr id="229" name="Causal Dynamics Model Based Planning"/>
          <p:cNvSpPr txBox="1"/>
          <p:nvPr>
            <p:ph type="body" idx="13"/>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lvl1pPr defTabSz="734694">
              <a:defRPr b="0" sz="4895">
                <a:latin typeface="Avenir Heavy"/>
                <a:ea typeface="Avenir Heavy"/>
                <a:cs typeface="Avenir Heavy"/>
                <a:sym typeface="Avenir Heavy"/>
              </a:defRPr>
            </a:lvl1pPr>
          </a:lstStyle>
          <a:p>
            <a:pPr/>
            <a:r>
              <a:t>Causal Dynamics Model Based Planning</a:t>
            </a:r>
          </a:p>
        </p:txBody>
      </p:sp>
      <p:sp>
        <p:nvSpPr>
          <p:cNvPr id="230" name="Figure 4: Planning using Causal-Dynamics Model"/>
          <p:cNvSpPr txBox="1"/>
          <p:nvPr/>
        </p:nvSpPr>
        <p:spPr>
          <a:xfrm>
            <a:off x="11983727" y="12641138"/>
            <a:ext cx="571779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2000">
                <a:latin typeface="Avenir Book Oblique"/>
                <a:ea typeface="Avenir Book Oblique"/>
                <a:cs typeface="Avenir Book Oblique"/>
                <a:sym typeface="Avenir Book Oblique"/>
              </a:defRPr>
            </a:lvl1pPr>
          </a:lstStyle>
          <a:p>
            <a:pPr/>
            <a:r>
              <a:t>Figure 4: Planning using Causal-Dynamics Model </a:t>
            </a:r>
          </a:p>
        </p:txBody>
      </p:sp>
      <p:pic>
        <p:nvPicPr>
          <p:cNvPr id="231" name="dqn_train_rewards_0.99_False_mbmf.png" descr="dqn_train_rewards_0.99_False_mbmf.png"/>
          <p:cNvPicPr>
            <a:picLocks noChangeAspect="1"/>
          </p:cNvPicPr>
          <p:nvPr/>
        </p:nvPicPr>
        <p:blipFill>
          <a:blip r:embed="rId3">
            <a:extLst/>
          </a:blip>
          <a:stretch>
            <a:fillRect/>
          </a:stretch>
        </p:blipFill>
        <p:spPr>
          <a:xfrm>
            <a:off x="9099231" y="3658007"/>
            <a:ext cx="11486786" cy="8615089"/>
          </a:xfrm>
          <a:prstGeom prst="rect">
            <a:avLst/>
          </a:prstGeom>
          <a:ln w="12700">
            <a:miter lim="400000"/>
          </a:ln>
        </p:spPr>
      </p:pic>
      <p:sp>
        <p:nvSpPr>
          <p:cNvPr id="232" name="Line"/>
          <p:cNvSpPr/>
          <p:nvPr/>
        </p:nvSpPr>
        <p:spPr>
          <a:xfrm flipV="1">
            <a:off x="6421778" y="5560695"/>
            <a:ext cx="4263344" cy="2167861"/>
          </a:xfrm>
          <a:prstGeom prst="line">
            <a:avLst/>
          </a:prstGeom>
          <a:ln w="88900">
            <a:solidFill>
              <a:srgbClr val="000000"/>
            </a:solidFill>
            <a:miter lim="400000"/>
            <a:tailEnd type="triangle"/>
          </a:ln>
        </p:spPr>
        <p:txBody>
          <a:bodyPr lIns="50800" tIns="50800" rIns="50800" bIns="50800" anchor="ctr"/>
          <a:lstStyle/>
          <a:p>
            <a:pPr/>
          </a:p>
        </p:txBody>
      </p:sp>
      <p:sp>
        <p:nvSpPr>
          <p:cNvPr id="233" name="Less than 50% of the random  actions were taken by DQN with causal model based  planning as compared to DQN."/>
          <p:cNvSpPr txBox="1"/>
          <p:nvPr/>
        </p:nvSpPr>
        <p:spPr>
          <a:xfrm>
            <a:off x="852298" y="7652813"/>
            <a:ext cx="7518909" cy="2686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latin typeface="Avenir Book"/>
                <a:ea typeface="Avenir Book"/>
                <a:cs typeface="Avenir Book"/>
                <a:sym typeface="Avenir Book"/>
              </a:defRPr>
            </a:pPr>
            <a:r>
              <a:t>Less than </a:t>
            </a:r>
            <a:r>
              <a:rPr>
                <a:latin typeface="Avenir Heavy"/>
                <a:ea typeface="Avenir Heavy"/>
                <a:cs typeface="Avenir Heavy"/>
                <a:sym typeface="Avenir Heavy"/>
              </a:rPr>
              <a:t>50%</a:t>
            </a:r>
            <a:r>
              <a:t> of the </a:t>
            </a:r>
            <a:r>
              <a:rPr i="1">
                <a:latin typeface="Avenir Heavy"/>
                <a:ea typeface="Avenir Heavy"/>
                <a:cs typeface="Avenir Heavy"/>
                <a:sym typeface="Avenir Heavy"/>
              </a:rPr>
              <a:t>random </a:t>
            </a:r>
            <a:br>
              <a:rPr i="1">
                <a:latin typeface="Avenir Heavy"/>
                <a:ea typeface="Avenir Heavy"/>
                <a:cs typeface="Avenir Heavy"/>
                <a:sym typeface="Avenir Heavy"/>
              </a:rPr>
            </a:br>
            <a:r>
              <a:rPr i="1">
                <a:latin typeface="Avenir Heavy"/>
                <a:ea typeface="Avenir Heavy"/>
                <a:cs typeface="Avenir Heavy"/>
                <a:sym typeface="Avenir Heavy"/>
              </a:rPr>
              <a:t>actions</a:t>
            </a:r>
            <a:r>
              <a:t> were taken by DQN with</a:t>
            </a:r>
            <a:br/>
            <a:r>
              <a:t>causal model based </a:t>
            </a:r>
            <a:br/>
            <a:r>
              <a:t>planning as compared to DQN.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